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62" r:id="rId3"/>
    <p:sldId id="263" r:id="rId4"/>
    <p:sldId id="264" r:id="rId5"/>
    <p:sldId id="265" r:id="rId6"/>
    <p:sldId id="267" r:id="rId7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647"/>
    <p:restoredTop sz="94673"/>
  </p:normalViewPr>
  <p:slideViewPr>
    <p:cSldViewPr snapToGrid="0">
      <p:cViewPr varScale="1">
        <p:scale>
          <a:sx n="101" d="100"/>
          <a:sy n="101" d="100"/>
        </p:scale>
        <p:origin x="58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B5083629-48B9-73EB-1D4E-B21513BEB3E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52143" y="123289"/>
            <a:ext cx="11886605" cy="6010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18196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915214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3BB2830D-F64E-3228-117D-168C3E441636}"/>
              </a:ext>
            </a:extLst>
          </p:cNvPr>
          <p:cNvSpPr txBox="1"/>
          <p:nvPr userDrawn="1"/>
        </p:nvSpPr>
        <p:spPr>
          <a:xfrm>
            <a:off x="6095999" y="3774163"/>
            <a:ext cx="5777500" cy="2806746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1438"/>
                      <a:gd name="connsiteY0" fmla="*/ 0 h 4880225"/>
                      <a:gd name="connsiteX1" fmla="*/ 595559 w 3801438"/>
                      <a:gd name="connsiteY1" fmla="*/ 0 h 4880225"/>
                      <a:gd name="connsiteX2" fmla="*/ 1115088 w 3801438"/>
                      <a:gd name="connsiteY2" fmla="*/ 0 h 4880225"/>
                      <a:gd name="connsiteX3" fmla="*/ 1824690 w 3801438"/>
                      <a:gd name="connsiteY3" fmla="*/ 0 h 4880225"/>
                      <a:gd name="connsiteX4" fmla="*/ 2420249 w 3801438"/>
                      <a:gd name="connsiteY4" fmla="*/ 0 h 4880225"/>
                      <a:gd name="connsiteX5" fmla="*/ 3015807 w 3801438"/>
                      <a:gd name="connsiteY5" fmla="*/ 0 h 4880225"/>
                      <a:gd name="connsiteX6" fmla="*/ 3801438 w 3801438"/>
                      <a:gd name="connsiteY6" fmla="*/ 0 h 4880225"/>
                      <a:gd name="connsiteX7" fmla="*/ 3801438 w 3801438"/>
                      <a:gd name="connsiteY7" fmla="*/ 599571 h 4880225"/>
                      <a:gd name="connsiteX8" fmla="*/ 3801438 w 3801438"/>
                      <a:gd name="connsiteY8" fmla="*/ 1296745 h 4880225"/>
                      <a:gd name="connsiteX9" fmla="*/ 3801438 w 3801438"/>
                      <a:gd name="connsiteY9" fmla="*/ 1896316 h 4880225"/>
                      <a:gd name="connsiteX10" fmla="*/ 3801438 w 3801438"/>
                      <a:gd name="connsiteY10" fmla="*/ 2495886 h 4880225"/>
                      <a:gd name="connsiteX11" fmla="*/ 3801438 w 3801438"/>
                      <a:gd name="connsiteY11" fmla="*/ 3193061 h 4880225"/>
                      <a:gd name="connsiteX12" fmla="*/ 3801438 w 3801438"/>
                      <a:gd name="connsiteY12" fmla="*/ 3939039 h 4880225"/>
                      <a:gd name="connsiteX13" fmla="*/ 3801438 w 3801438"/>
                      <a:gd name="connsiteY13" fmla="*/ 4880225 h 4880225"/>
                      <a:gd name="connsiteX14" fmla="*/ 3167865 w 3801438"/>
                      <a:gd name="connsiteY14" fmla="*/ 4880225 h 4880225"/>
                      <a:gd name="connsiteX15" fmla="*/ 2610321 w 3801438"/>
                      <a:gd name="connsiteY15" fmla="*/ 4880225 h 4880225"/>
                      <a:gd name="connsiteX16" fmla="*/ 1976748 w 3801438"/>
                      <a:gd name="connsiteY16" fmla="*/ 4880225 h 4880225"/>
                      <a:gd name="connsiteX17" fmla="*/ 1267146 w 3801438"/>
                      <a:gd name="connsiteY17" fmla="*/ 4880225 h 4880225"/>
                      <a:gd name="connsiteX18" fmla="*/ 633573 w 3801438"/>
                      <a:gd name="connsiteY18" fmla="*/ 4880225 h 4880225"/>
                      <a:gd name="connsiteX19" fmla="*/ 0 w 3801438"/>
                      <a:gd name="connsiteY19" fmla="*/ 4880225 h 4880225"/>
                      <a:gd name="connsiteX20" fmla="*/ 0 w 3801438"/>
                      <a:gd name="connsiteY20" fmla="*/ 4280655 h 4880225"/>
                      <a:gd name="connsiteX21" fmla="*/ 0 w 3801438"/>
                      <a:gd name="connsiteY21" fmla="*/ 3632282 h 4880225"/>
                      <a:gd name="connsiteX22" fmla="*/ 0 w 3801438"/>
                      <a:gd name="connsiteY22" fmla="*/ 2837502 h 4880225"/>
                      <a:gd name="connsiteX23" fmla="*/ 0 w 3801438"/>
                      <a:gd name="connsiteY23" fmla="*/ 2140327 h 4880225"/>
                      <a:gd name="connsiteX24" fmla="*/ 0 w 3801438"/>
                      <a:gd name="connsiteY24" fmla="*/ 1491955 h 4880225"/>
                      <a:gd name="connsiteX25" fmla="*/ 0 w 3801438"/>
                      <a:gd name="connsiteY25" fmla="*/ 941186 h 4880225"/>
                      <a:gd name="connsiteX26" fmla="*/ 0 w 3801438"/>
                      <a:gd name="connsiteY26" fmla="*/ 0 h 4880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3801438" h="4880225" extrusionOk="0">
                        <a:moveTo>
                          <a:pt x="0" y="0"/>
                        </a:moveTo>
                        <a:cubicBezTo>
                          <a:pt x="224225" y="6856"/>
                          <a:pt x="441376" y="-9917"/>
                          <a:pt x="595559" y="0"/>
                        </a:cubicBezTo>
                        <a:cubicBezTo>
                          <a:pt x="749742" y="9917"/>
                          <a:pt x="984067" y="1658"/>
                          <a:pt x="1115088" y="0"/>
                        </a:cubicBezTo>
                        <a:cubicBezTo>
                          <a:pt x="1246109" y="-1658"/>
                          <a:pt x="1566585" y="-23908"/>
                          <a:pt x="1824690" y="0"/>
                        </a:cubicBezTo>
                        <a:cubicBezTo>
                          <a:pt x="2082795" y="23908"/>
                          <a:pt x="2202466" y="-471"/>
                          <a:pt x="2420249" y="0"/>
                        </a:cubicBezTo>
                        <a:cubicBezTo>
                          <a:pt x="2638032" y="471"/>
                          <a:pt x="2826974" y="13671"/>
                          <a:pt x="3015807" y="0"/>
                        </a:cubicBezTo>
                        <a:cubicBezTo>
                          <a:pt x="3204640" y="-13671"/>
                          <a:pt x="3507066" y="19114"/>
                          <a:pt x="3801438" y="0"/>
                        </a:cubicBezTo>
                        <a:cubicBezTo>
                          <a:pt x="3797496" y="190505"/>
                          <a:pt x="3807836" y="439426"/>
                          <a:pt x="3801438" y="599571"/>
                        </a:cubicBezTo>
                        <a:cubicBezTo>
                          <a:pt x="3795040" y="759716"/>
                          <a:pt x="3788372" y="1123931"/>
                          <a:pt x="3801438" y="1296745"/>
                        </a:cubicBezTo>
                        <a:cubicBezTo>
                          <a:pt x="3814504" y="1469559"/>
                          <a:pt x="3789596" y="1715141"/>
                          <a:pt x="3801438" y="1896316"/>
                        </a:cubicBezTo>
                        <a:cubicBezTo>
                          <a:pt x="3813280" y="2077491"/>
                          <a:pt x="3781666" y="2220432"/>
                          <a:pt x="3801438" y="2495886"/>
                        </a:cubicBezTo>
                        <a:cubicBezTo>
                          <a:pt x="3821211" y="2771340"/>
                          <a:pt x="3808773" y="2858594"/>
                          <a:pt x="3801438" y="3193061"/>
                        </a:cubicBezTo>
                        <a:cubicBezTo>
                          <a:pt x="3794103" y="3527529"/>
                          <a:pt x="3833561" y="3703555"/>
                          <a:pt x="3801438" y="3939039"/>
                        </a:cubicBezTo>
                        <a:cubicBezTo>
                          <a:pt x="3769315" y="4174523"/>
                          <a:pt x="3826643" y="4636676"/>
                          <a:pt x="3801438" y="4880225"/>
                        </a:cubicBezTo>
                        <a:cubicBezTo>
                          <a:pt x="3594248" y="4907265"/>
                          <a:pt x="3301256" y="4910435"/>
                          <a:pt x="3167865" y="4880225"/>
                        </a:cubicBezTo>
                        <a:cubicBezTo>
                          <a:pt x="3034474" y="4850015"/>
                          <a:pt x="2827675" y="4899334"/>
                          <a:pt x="2610321" y="4880225"/>
                        </a:cubicBezTo>
                        <a:cubicBezTo>
                          <a:pt x="2392967" y="4861116"/>
                          <a:pt x="2194341" y="4873833"/>
                          <a:pt x="1976748" y="4880225"/>
                        </a:cubicBezTo>
                        <a:cubicBezTo>
                          <a:pt x="1759155" y="4886617"/>
                          <a:pt x="1515978" y="4882829"/>
                          <a:pt x="1267146" y="4880225"/>
                        </a:cubicBezTo>
                        <a:cubicBezTo>
                          <a:pt x="1018314" y="4877621"/>
                          <a:pt x="881792" y="4905970"/>
                          <a:pt x="633573" y="4880225"/>
                        </a:cubicBezTo>
                        <a:cubicBezTo>
                          <a:pt x="385354" y="4854480"/>
                          <a:pt x="250478" y="4856204"/>
                          <a:pt x="0" y="4880225"/>
                        </a:cubicBezTo>
                        <a:cubicBezTo>
                          <a:pt x="12511" y="4678774"/>
                          <a:pt x="19653" y="4573275"/>
                          <a:pt x="0" y="4280655"/>
                        </a:cubicBezTo>
                        <a:cubicBezTo>
                          <a:pt x="-19653" y="3988035"/>
                          <a:pt x="-7458" y="3880926"/>
                          <a:pt x="0" y="3632282"/>
                        </a:cubicBezTo>
                        <a:cubicBezTo>
                          <a:pt x="7458" y="3383638"/>
                          <a:pt x="-17858" y="3045360"/>
                          <a:pt x="0" y="2837502"/>
                        </a:cubicBezTo>
                        <a:cubicBezTo>
                          <a:pt x="17858" y="2629644"/>
                          <a:pt x="29675" y="2299264"/>
                          <a:pt x="0" y="2140327"/>
                        </a:cubicBezTo>
                        <a:cubicBezTo>
                          <a:pt x="-29675" y="1981391"/>
                          <a:pt x="8300" y="1641567"/>
                          <a:pt x="0" y="1491955"/>
                        </a:cubicBezTo>
                        <a:cubicBezTo>
                          <a:pt x="-8300" y="1342343"/>
                          <a:pt x="20954" y="1124038"/>
                          <a:pt x="0" y="941186"/>
                        </a:cubicBezTo>
                        <a:cubicBezTo>
                          <a:pt x="-20954" y="758334"/>
                          <a:pt x="-37139" y="2372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tIns="180000" rtlCol="0">
            <a:noAutofit/>
          </a:bodyPr>
          <a:lstStyle>
            <a:defPPr>
              <a:defRPr lang="fr-FR"/>
            </a:defPPr>
            <a:lvl1pPr indent="0">
              <a:spcAft>
                <a:spcPts val="600"/>
              </a:spcAft>
              <a:buFont typeface="+mj-lt"/>
              <a:buNone/>
              <a:defRPr>
                <a:latin typeface="Architects Daughter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C2FE3F3-BCAF-1FA1-053A-6FFE6F8D9353}"/>
              </a:ext>
            </a:extLst>
          </p:cNvPr>
          <p:cNvSpPr txBox="1"/>
          <p:nvPr userDrawn="1"/>
        </p:nvSpPr>
        <p:spPr>
          <a:xfrm>
            <a:off x="6108623" y="3546907"/>
            <a:ext cx="1925301" cy="369332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pPr algn="r"/>
            <a:r>
              <a:rPr lang="fr-FR" sz="2400" b="1" noProof="0" dirty="0">
                <a:solidFill>
                  <a:srgbClr val="404040"/>
                </a:solidFill>
                <a:latin typeface="Architects Daughter" pitchFamily="2" charset="0"/>
              </a:rPr>
              <a:t>Résultats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DE381549-0EDC-89EC-2B9B-6C2B2E981A40}"/>
              </a:ext>
            </a:extLst>
          </p:cNvPr>
          <p:cNvSpPr>
            <a:spLocks noChangeAspect="1"/>
          </p:cNvSpPr>
          <p:nvPr userDrawn="1"/>
        </p:nvSpPr>
        <p:spPr>
          <a:xfrm>
            <a:off x="6191753" y="3611709"/>
            <a:ext cx="307125" cy="252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B2FF0705-1E5E-6601-E80E-81CDE19EF676}"/>
              </a:ext>
            </a:extLst>
          </p:cNvPr>
          <p:cNvSpPr txBox="1"/>
          <p:nvPr userDrawn="1"/>
        </p:nvSpPr>
        <p:spPr>
          <a:xfrm>
            <a:off x="6096000" y="1019090"/>
            <a:ext cx="5777500" cy="2417558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1438"/>
                      <a:gd name="connsiteY0" fmla="*/ 0 h 4880225"/>
                      <a:gd name="connsiteX1" fmla="*/ 595559 w 3801438"/>
                      <a:gd name="connsiteY1" fmla="*/ 0 h 4880225"/>
                      <a:gd name="connsiteX2" fmla="*/ 1115088 w 3801438"/>
                      <a:gd name="connsiteY2" fmla="*/ 0 h 4880225"/>
                      <a:gd name="connsiteX3" fmla="*/ 1824690 w 3801438"/>
                      <a:gd name="connsiteY3" fmla="*/ 0 h 4880225"/>
                      <a:gd name="connsiteX4" fmla="*/ 2420249 w 3801438"/>
                      <a:gd name="connsiteY4" fmla="*/ 0 h 4880225"/>
                      <a:gd name="connsiteX5" fmla="*/ 3015807 w 3801438"/>
                      <a:gd name="connsiteY5" fmla="*/ 0 h 4880225"/>
                      <a:gd name="connsiteX6" fmla="*/ 3801438 w 3801438"/>
                      <a:gd name="connsiteY6" fmla="*/ 0 h 4880225"/>
                      <a:gd name="connsiteX7" fmla="*/ 3801438 w 3801438"/>
                      <a:gd name="connsiteY7" fmla="*/ 599571 h 4880225"/>
                      <a:gd name="connsiteX8" fmla="*/ 3801438 w 3801438"/>
                      <a:gd name="connsiteY8" fmla="*/ 1296745 h 4880225"/>
                      <a:gd name="connsiteX9" fmla="*/ 3801438 w 3801438"/>
                      <a:gd name="connsiteY9" fmla="*/ 1896316 h 4880225"/>
                      <a:gd name="connsiteX10" fmla="*/ 3801438 w 3801438"/>
                      <a:gd name="connsiteY10" fmla="*/ 2495886 h 4880225"/>
                      <a:gd name="connsiteX11" fmla="*/ 3801438 w 3801438"/>
                      <a:gd name="connsiteY11" fmla="*/ 3193061 h 4880225"/>
                      <a:gd name="connsiteX12" fmla="*/ 3801438 w 3801438"/>
                      <a:gd name="connsiteY12" fmla="*/ 3939039 h 4880225"/>
                      <a:gd name="connsiteX13" fmla="*/ 3801438 w 3801438"/>
                      <a:gd name="connsiteY13" fmla="*/ 4880225 h 4880225"/>
                      <a:gd name="connsiteX14" fmla="*/ 3167865 w 3801438"/>
                      <a:gd name="connsiteY14" fmla="*/ 4880225 h 4880225"/>
                      <a:gd name="connsiteX15" fmla="*/ 2610321 w 3801438"/>
                      <a:gd name="connsiteY15" fmla="*/ 4880225 h 4880225"/>
                      <a:gd name="connsiteX16" fmla="*/ 1976748 w 3801438"/>
                      <a:gd name="connsiteY16" fmla="*/ 4880225 h 4880225"/>
                      <a:gd name="connsiteX17" fmla="*/ 1267146 w 3801438"/>
                      <a:gd name="connsiteY17" fmla="*/ 4880225 h 4880225"/>
                      <a:gd name="connsiteX18" fmla="*/ 633573 w 3801438"/>
                      <a:gd name="connsiteY18" fmla="*/ 4880225 h 4880225"/>
                      <a:gd name="connsiteX19" fmla="*/ 0 w 3801438"/>
                      <a:gd name="connsiteY19" fmla="*/ 4880225 h 4880225"/>
                      <a:gd name="connsiteX20" fmla="*/ 0 w 3801438"/>
                      <a:gd name="connsiteY20" fmla="*/ 4280655 h 4880225"/>
                      <a:gd name="connsiteX21" fmla="*/ 0 w 3801438"/>
                      <a:gd name="connsiteY21" fmla="*/ 3632282 h 4880225"/>
                      <a:gd name="connsiteX22" fmla="*/ 0 w 3801438"/>
                      <a:gd name="connsiteY22" fmla="*/ 2837502 h 4880225"/>
                      <a:gd name="connsiteX23" fmla="*/ 0 w 3801438"/>
                      <a:gd name="connsiteY23" fmla="*/ 2140327 h 4880225"/>
                      <a:gd name="connsiteX24" fmla="*/ 0 w 3801438"/>
                      <a:gd name="connsiteY24" fmla="*/ 1491955 h 4880225"/>
                      <a:gd name="connsiteX25" fmla="*/ 0 w 3801438"/>
                      <a:gd name="connsiteY25" fmla="*/ 941186 h 4880225"/>
                      <a:gd name="connsiteX26" fmla="*/ 0 w 3801438"/>
                      <a:gd name="connsiteY26" fmla="*/ 0 h 4880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3801438" h="4880225" extrusionOk="0">
                        <a:moveTo>
                          <a:pt x="0" y="0"/>
                        </a:moveTo>
                        <a:cubicBezTo>
                          <a:pt x="224225" y="6856"/>
                          <a:pt x="441376" y="-9917"/>
                          <a:pt x="595559" y="0"/>
                        </a:cubicBezTo>
                        <a:cubicBezTo>
                          <a:pt x="749742" y="9917"/>
                          <a:pt x="984067" y="1658"/>
                          <a:pt x="1115088" y="0"/>
                        </a:cubicBezTo>
                        <a:cubicBezTo>
                          <a:pt x="1246109" y="-1658"/>
                          <a:pt x="1566585" y="-23908"/>
                          <a:pt x="1824690" y="0"/>
                        </a:cubicBezTo>
                        <a:cubicBezTo>
                          <a:pt x="2082795" y="23908"/>
                          <a:pt x="2202466" y="-471"/>
                          <a:pt x="2420249" y="0"/>
                        </a:cubicBezTo>
                        <a:cubicBezTo>
                          <a:pt x="2638032" y="471"/>
                          <a:pt x="2826974" y="13671"/>
                          <a:pt x="3015807" y="0"/>
                        </a:cubicBezTo>
                        <a:cubicBezTo>
                          <a:pt x="3204640" y="-13671"/>
                          <a:pt x="3507066" y="19114"/>
                          <a:pt x="3801438" y="0"/>
                        </a:cubicBezTo>
                        <a:cubicBezTo>
                          <a:pt x="3797496" y="190505"/>
                          <a:pt x="3807836" y="439426"/>
                          <a:pt x="3801438" y="599571"/>
                        </a:cubicBezTo>
                        <a:cubicBezTo>
                          <a:pt x="3795040" y="759716"/>
                          <a:pt x="3788372" y="1123931"/>
                          <a:pt x="3801438" y="1296745"/>
                        </a:cubicBezTo>
                        <a:cubicBezTo>
                          <a:pt x="3814504" y="1469559"/>
                          <a:pt x="3789596" y="1715141"/>
                          <a:pt x="3801438" y="1896316"/>
                        </a:cubicBezTo>
                        <a:cubicBezTo>
                          <a:pt x="3813280" y="2077491"/>
                          <a:pt x="3781666" y="2220432"/>
                          <a:pt x="3801438" y="2495886"/>
                        </a:cubicBezTo>
                        <a:cubicBezTo>
                          <a:pt x="3821211" y="2771340"/>
                          <a:pt x="3808773" y="2858594"/>
                          <a:pt x="3801438" y="3193061"/>
                        </a:cubicBezTo>
                        <a:cubicBezTo>
                          <a:pt x="3794103" y="3527529"/>
                          <a:pt x="3833561" y="3703555"/>
                          <a:pt x="3801438" y="3939039"/>
                        </a:cubicBezTo>
                        <a:cubicBezTo>
                          <a:pt x="3769315" y="4174523"/>
                          <a:pt x="3826643" y="4636676"/>
                          <a:pt x="3801438" y="4880225"/>
                        </a:cubicBezTo>
                        <a:cubicBezTo>
                          <a:pt x="3594248" y="4907265"/>
                          <a:pt x="3301256" y="4910435"/>
                          <a:pt x="3167865" y="4880225"/>
                        </a:cubicBezTo>
                        <a:cubicBezTo>
                          <a:pt x="3034474" y="4850015"/>
                          <a:pt x="2827675" y="4899334"/>
                          <a:pt x="2610321" y="4880225"/>
                        </a:cubicBezTo>
                        <a:cubicBezTo>
                          <a:pt x="2392967" y="4861116"/>
                          <a:pt x="2194341" y="4873833"/>
                          <a:pt x="1976748" y="4880225"/>
                        </a:cubicBezTo>
                        <a:cubicBezTo>
                          <a:pt x="1759155" y="4886617"/>
                          <a:pt x="1515978" y="4882829"/>
                          <a:pt x="1267146" y="4880225"/>
                        </a:cubicBezTo>
                        <a:cubicBezTo>
                          <a:pt x="1018314" y="4877621"/>
                          <a:pt x="881792" y="4905970"/>
                          <a:pt x="633573" y="4880225"/>
                        </a:cubicBezTo>
                        <a:cubicBezTo>
                          <a:pt x="385354" y="4854480"/>
                          <a:pt x="250478" y="4856204"/>
                          <a:pt x="0" y="4880225"/>
                        </a:cubicBezTo>
                        <a:cubicBezTo>
                          <a:pt x="12511" y="4678774"/>
                          <a:pt x="19653" y="4573275"/>
                          <a:pt x="0" y="4280655"/>
                        </a:cubicBezTo>
                        <a:cubicBezTo>
                          <a:pt x="-19653" y="3988035"/>
                          <a:pt x="-7458" y="3880926"/>
                          <a:pt x="0" y="3632282"/>
                        </a:cubicBezTo>
                        <a:cubicBezTo>
                          <a:pt x="7458" y="3383638"/>
                          <a:pt x="-17858" y="3045360"/>
                          <a:pt x="0" y="2837502"/>
                        </a:cubicBezTo>
                        <a:cubicBezTo>
                          <a:pt x="17858" y="2629644"/>
                          <a:pt x="29675" y="2299264"/>
                          <a:pt x="0" y="2140327"/>
                        </a:cubicBezTo>
                        <a:cubicBezTo>
                          <a:pt x="-29675" y="1981391"/>
                          <a:pt x="8300" y="1641567"/>
                          <a:pt x="0" y="1491955"/>
                        </a:cubicBezTo>
                        <a:cubicBezTo>
                          <a:pt x="-8300" y="1342343"/>
                          <a:pt x="20954" y="1124038"/>
                          <a:pt x="0" y="941186"/>
                        </a:cubicBezTo>
                        <a:cubicBezTo>
                          <a:pt x="-20954" y="758334"/>
                          <a:pt x="-37139" y="2372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tIns="180000" rtlCol="0">
            <a:noAutofit/>
          </a:bodyPr>
          <a:lstStyle>
            <a:defPPr>
              <a:defRPr lang="fr-FR"/>
            </a:defPPr>
            <a:lvl1pPr marL="342900" indent="-342900">
              <a:spcAft>
                <a:spcPts val="600"/>
              </a:spcAft>
              <a:buFont typeface="+mj-lt"/>
              <a:buAutoNum type="arabicPeriod"/>
              <a:defRPr>
                <a:latin typeface="Architects Daughter" pitchFamily="2" charset="0"/>
              </a:defRPr>
            </a:lvl1pPr>
          </a:lstStyle>
          <a:p>
            <a:pPr marL="0" indent="0">
              <a:buNone/>
            </a:pPr>
            <a:endParaRPr lang="fr-FR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7ED9543D-C8FF-37A8-820D-9F2E81537C17}"/>
              </a:ext>
            </a:extLst>
          </p:cNvPr>
          <p:cNvSpPr txBox="1"/>
          <p:nvPr userDrawn="1"/>
        </p:nvSpPr>
        <p:spPr>
          <a:xfrm>
            <a:off x="6211985" y="780686"/>
            <a:ext cx="1741005" cy="369332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pPr algn="r"/>
            <a:r>
              <a:rPr lang="fr-FR" sz="2400" b="1" noProof="0" dirty="0">
                <a:solidFill>
                  <a:srgbClr val="404040"/>
                </a:solidFill>
                <a:latin typeface="Architects Daughter" pitchFamily="2" charset="0"/>
              </a:rPr>
              <a:t>Objectif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C8E19EFA-9BC9-062D-1C54-54400AF24603}"/>
              </a:ext>
            </a:extLst>
          </p:cNvPr>
          <p:cNvSpPr>
            <a:spLocks noChangeAspect="1"/>
          </p:cNvSpPr>
          <p:nvPr userDrawn="1"/>
        </p:nvSpPr>
        <p:spPr>
          <a:xfrm>
            <a:off x="6282807" y="817777"/>
            <a:ext cx="307125" cy="252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AutoShape 2" descr="Software Design - step 06">
            <a:extLst>
              <a:ext uri="{FF2B5EF4-FFF2-40B4-BE49-F238E27FC236}">
                <a16:creationId xmlns:a16="http://schemas.microsoft.com/office/drawing/2014/main" id="{ADA2F5B1-81FD-801A-64E2-B0DA1D639FEA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Titre 14">
            <a:extLst>
              <a:ext uri="{FF2B5EF4-FFF2-40B4-BE49-F238E27FC236}">
                <a16:creationId xmlns:a16="http://schemas.microsoft.com/office/drawing/2014/main" id="{6230576C-05F0-4E0A-0850-B8EB46731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99" y="115741"/>
            <a:ext cx="9795320" cy="579151"/>
          </a:xfrm>
        </p:spPr>
        <p:txBody>
          <a:bodyPr/>
          <a:lstStyle>
            <a:lvl1pPr>
              <a:defRPr b="1">
                <a:solidFill>
                  <a:schemeClr val="accent6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0" name="ZoneTexte 29">
            <a:extLst>
              <a:ext uri="{FF2B5EF4-FFF2-40B4-BE49-F238E27FC236}">
                <a16:creationId xmlns:a16="http://schemas.microsoft.com/office/drawing/2014/main" id="{138A8294-1C20-B02D-6B4B-611A8E73BC7A}"/>
              </a:ext>
            </a:extLst>
          </p:cNvPr>
          <p:cNvSpPr txBox="1"/>
          <p:nvPr userDrawn="1"/>
        </p:nvSpPr>
        <p:spPr>
          <a:xfrm>
            <a:off x="318498" y="990237"/>
            <a:ext cx="5661518" cy="5590671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1438"/>
                      <a:gd name="connsiteY0" fmla="*/ 0 h 4880225"/>
                      <a:gd name="connsiteX1" fmla="*/ 595559 w 3801438"/>
                      <a:gd name="connsiteY1" fmla="*/ 0 h 4880225"/>
                      <a:gd name="connsiteX2" fmla="*/ 1115088 w 3801438"/>
                      <a:gd name="connsiteY2" fmla="*/ 0 h 4880225"/>
                      <a:gd name="connsiteX3" fmla="*/ 1824690 w 3801438"/>
                      <a:gd name="connsiteY3" fmla="*/ 0 h 4880225"/>
                      <a:gd name="connsiteX4" fmla="*/ 2420249 w 3801438"/>
                      <a:gd name="connsiteY4" fmla="*/ 0 h 4880225"/>
                      <a:gd name="connsiteX5" fmla="*/ 3015807 w 3801438"/>
                      <a:gd name="connsiteY5" fmla="*/ 0 h 4880225"/>
                      <a:gd name="connsiteX6" fmla="*/ 3801438 w 3801438"/>
                      <a:gd name="connsiteY6" fmla="*/ 0 h 4880225"/>
                      <a:gd name="connsiteX7" fmla="*/ 3801438 w 3801438"/>
                      <a:gd name="connsiteY7" fmla="*/ 599571 h 4880225"/>
                      <a:gd name="connsiteX8" fmla="*/ 3801438 w 3801438"/>
                      <a:gd name="connsiteY8" fmla="*/ 1296745 h 4880225"/>
                      <a:gd name="connsiteX9" fmla="*/ 3801438 w 3801438"/>
                      <a:gd name="connsiteY9" fmla="*/ 1896316 h 4880225"/>
                      <a:gd name="connsiteX10" fmla="*/ 3801438 w 3801438"/>
                      <a:gd name="connsiteY10" fmla="*/ 2495886 h 4880225"/>
                      <a:gd name="connsiteX11" fmla="*/ 3801438 w 3801438"/>
                      <a:gd name="connsiteY11" fmla="*/ 3193061 h 4880225"/>
                      <a:gd name="connsiteX12" fmla="*/ 3801438 w 3801438"/>
                      <a:gd name="connsiteY12" fmla="*/ 3939039 h 4880225"/>
                      <a:gd name="connsiteX13" fmla="*/ 3801438 w 3801438"/>
                      <a:gd name="connsiteY13" fmla="*/ 4880225 h 4880225"/>
                      <a:gd name="connsiteX14" fmla="*/ 3167865 w 3801438"/>
                      <a:gd name="connsiteY14" fmla="*/ 4880225 h 4880225"/>
                      <a:gd name="connsiteX15" fmla="*/ 2610321 w 3801438"/>
                      <a:gd name="connsiteY15" fmla="*/ 4880225 h 4880225"/>
                      <a:gd name="connsiteX16" fmla="*/ 1976748 w 3801438"/>
                      <a:gd name="connsiteY16" fmla="*/ 4880225 h 4880225"/>
                      <a:gd name="connsiteX17" fmla="*/ 1267146 w 3801438"/>
                      <a:gd name="connsiteY17" fmla="*/ 4880225 h 4880225"/>
                      <a:gd name="connsiteX18" fmla="*/ 633573 w 3801438"/>
                      <a:gd name="connsiteY18" fmla="*/ 4880225 h 4880225"/>
                      <a:gd name="connsiteX19" fmla="*/ 0 w 3801438"/>
                      <a:gd name="connsiteY19" fmla="*/ 4880225 h 4880225"/>
                      <a:gd name="connsiteX20" fmla="*/ 0 w 3801438"/>
                      <a:gd name="connsiteY20" fmla="*/ 4280655 h 4880225"/>
                      <a:gd name="connsiteX21" fmla="*/ 0 w 3801438"/>
                      <a:gd name="connsiteY21" fmla="*/ 3632282 h 4880225"/>
                      <a:gd name="connsiteX22" fmla="*/ 0 w 3801438"/>
                      <a:gd name="connsiteY22" fmla="*/ 2837502 h 4880225"/>
                      <a:gd name="connsiteX23" fmla="*/ 0 w 3801438"/>
                      <a:gd name="connsiteY23" fmla="*/ 2140327 h 4880225"/>
                      <a:gd name="connsiteX24" fmla="*/ 0 w 3801438"/>
                      <a:gd name="connsiteY24" fmla="*/ 1491955 h 4880225"/>
                      <a:gd name="connsiteX25" fmla="*/ 0 w 3801438"/>
                      <a:gd name="connsiteY25" fmla="*/ 941186 h 4880225"/>
                      <a:gd name="connsiteX26" fmla="*/ 0 w 3801438"/>
                      <a:gd name="connsiteY26" fmla="*/ 0 h 4880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3801438" h="4880225" extrusionOk="0">
                        <a:moveTo>
                          <a:pt x="0" y="0"/>
                        </a:moveTo>
                        <a:cubicBezTo>
                          <a:pt x="224225" y="6856"/>
                          <a:pt x="441376" y="-9917"/>
                          <a:pt x="595559" y="0"/>
                        </a:cubicBezTo>
                        <a:cubicBezTo>
                          <a:pt x="749742" y="9917"/>
                          <a:pt x="984067" y="1658"/>
                          <a:pt x="1115088" y="0"/>
                        </a:cubicBezTo>
                        <a:cubicBezTo>
                          <a:pt x="1246109" y="-1658"/>
                          <a:pt x="1566585" y="-23908"/>
                          <a:pt x="1824690" y="0"/>
                        </a:cubicBezTo>
                        <a:cubicBezTo>
                          <a:pt x="2082795" y="23908"/>
                          <a:pt x="2202466" y="-471"/>
                          <a:pt x="2420249" y="0"/>
                        </a:cubicBezTo>
                        <a:cubicBezTo>
                          <a:pt x="2638032" y="471"/>
                          <a:pt x="2826974" y="13671"/>
                          <a:pt x="3015807" y="0"/>
                        </a:cubicBezTo>
                        <a:cubicBezTo>
                          <a:pt x="3204640" y="-13671"/>
                          <a:pt x="3507066" y="19114"/>
                          <a:pt x="3801438" y="0"/>
                        </a:cubicBezTo>
                        <a:cubicBezTo>
                          <a:pt x="3797496" y="190505"/>
                          <a:pt x="3807836" y="439426"/>
                          <a:pt x="3801438" y="599571"/>
                        </a:cubicBezTo>
                        <a:cubicBezTo>
                          <a:pt x="3795040" y="759716"/>
                          <a:pt x="3788372" y="1123931"/>
                          <a:pt x="3801438" y="1296745"/>
                        </a:cubicBezTo>
                        <a:cubicBezTo>
                          <a:pt x="3814504" y="1469559"/>
                          <a:pt x="3789596" y="1715141"/>
                          <a:pt x="3801438" y="1896316"/>
                        </a:cubicBezTo>
                        <a:cubicBezTo>
                          <a:pt x="3813280" y="2077491"/>
                          <a:pt x="3781666" y="2220432"/>
                          <a:pt x="3801438" y="2495886"/>
                        </a:cubicBezTo>
                        <a:cubicBezTo>
                          <a:pt x="3821211" y="2771340"/>
                          <a:pt x="3808773" y="2858594"/>
                          <a:pt x="3801438" y="3193061"/>
                        </a:cubicBezTo>
                        <a:cubicBezTo>
                          <a:pt x="3794103" y="3527529"/>
                          <a:pt x="3833561" y="3703555"/>
                          <a:pt x="3801438" y="3939039"/>
                        </a:cubicBezTo>
                        <a:cubicBezTo>
                          <a:pt x="3769315" y="4174523"/>
                          <a:pt x="3826643" y="4636676"/>
                          <a:pt x="3801438" y="4880225"/>
                        </a:cubicBezTo>
                        <a:cubicBezTo>
                          <a:pt x="3594248" y="4907265"/>
                          <a:pt x="3301256" y="4910435"/>
                          <a:pt x="3167865" y="4880225"/>
                        </a:cubicBezTo>
                        <a:cubicBezTo>
                          <a:pt x="3034474" y="4850015"/>
                          <a:pt x="2827675" y="4899334"/>
                          <a:pt x="2610321" y="4880225"/>
                        </a:cubicBezTo>
                        <a:cubicBezTo>
                          <a:pt x="2392967" y="4861116"/>
                          <a:pt x="2194341" y="4873833"/>
                          <a:pt x="1976748" y="4880225"/>
                        </a:cubicBezTo>
                        <a:cubicBezTo>
                          <a:pt x="1759155" y="4886617"/>
                          <a:pt x="1515978" y="4882829"/>
                          <a:pt x="1267146" y="4880225"/>
                        </a:cubicBezTo>
                        <a:cubicBezTo>
                          <a:pt x="1018314" y="4877621"/>
                          <a:pt x="881792" y="4905970"/>
                          <a:pt x="633573" y="4880225"/>
                        </a:cubicBezTo>
                        <a:cubicBezTo>
                          <a:pt x="385354" y="4854480"/>
                          <a:pt x="250478" y="4856204"/>
                          <a:pt x="0" y="4880225"/>
                        </a:cubicBezTo>
                        <a:cubicBezTo>
                          <a:pt x="12511" y="4678774"/>
                          <a:pt x="19653" y="4573275"/>
                          <a:pt x="0" y="4280655"/>
                        </a:cubicBezTo>
                        <a:cubicBezTo>
                          <a:pt x="-19653" y="3988035"/>
                          <a:pt x="-7458" y="3880926"/>
                          <a:pt x="0" y="3632282"/>
                        </a:cubicBezTo>
                        <a:cubicBezTo>
                          <a:pt x="7458" y="3383638"/>
                          <a:pt x="-17858" y="3045360"/>
                          <a:pt x="0" y="2837502"/>
                        </a:cubicBezTo>
                        <a:cubicBezTo>
                          <a:pt x="17858" y="2629644"/>
                          <a:pt x="29675" y="2299264"/>
                          <a:pt x="0" y="2140327"/>
                        </a:cubicBezTo>
                        <a:cubicBezTo>
                          <a:pt x="-29675" y="1981391"/>
                          <a:pt x="8300" y="1641567"/>
                          <a:pt x="0" y="1491955"/>
                        </a:cubicBezTo>
                        <a:cubicBezTo>
                          <a:pt x="-8300" y="1342343"/>
                          <a:pt x="20954" y="1124038"/>
                          <a:pt x="0" y="941186"/>
                        </a:cubicBezTo>
                        <a:cubicBezTo>
                          <a:pt x="-20954" y="758334"/>
                          <a:pt x="-37139" y="2372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tIns="180000" rtlCol="0">
            <a:noAutofit/>
          </a:bodyPr>
          <a:lstStyle>
            <a:defPPr>
              <a:defRPr lang="fr-FR"/>
            </a:defPPr>
            <a:lvl1pPr marL="342900" indent="-342900">
              <a:spcAft>
                <a:spcPts val="600"/>
              </a:spcAft>
              <a:buFont typeface="+mj-lt"/>
              <a:buAutoNum type="arabicPeriod"/>
              <a:defRPr>
                <a:latin typeface="Architects Daughter" pitchFamily="2" charset="0"/>
              </a:defRPr>
            </a:lvl1pPr>
          </a:lstStyle>
          <a:p>
            <a:pPr marL="0" indent="0">
              <a:buNone/>
            </a:pPr>
            <a:endParaRPr lang="fr-FR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A0274495-64F9-1BDD-3089-06593BF1C785}"/>
              </a:ext>
            </a:extLst>
          </p:cNvPr>
          <p:cNvSpPr txBox="1"/>
          <p:nvPr userDrawn="1"/>
        </p:nvSpPr>
        <p:spPr>
          <a:xfrm>
            <a:off x="457195" y="808396"/>
            <a:ext cx="2452255" cy="369332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pPr algn="r"/>
            <a:r>
              <a:rPr lang="fr-FR" sz="2400" b="1" noProof="0" dirty="0">
                <a:solidFill>
                  <a:srgbClr val="404040"/>
                </a:solidFill>
                <a:latin typeface="Architects Daughter" pitchFamily="2" charset="0"/>
              </a:rPr>
              <a:t>Déroulement</a:t>
            </a:r>
          </a:p>
        </p:txBody>
      </p:sp>
      <p:sp>
        <p:nvSpPr>
          <p:cNvPr id="4" name="Ellipse 3">
            <a:extLst>
              <a:ext uri="{FF2B5EF4-FFF2-40B4-BE49-F238E27FC236}">
                <a16:creationId xmlns:a16="http://schemas.microsoft.com/office/drawing/2014/main" id="{EEB3AE48-4D5C-AFFF-2AAB-A855A94F27E7}"/>
              </a:ext>
            </a:extLst>
          </p:cNvPr>
          <p:cNvSpPr>
            <a:spLocks noChangeAspect="1"/>
          </p:cNvSpPr>
          <p:nvPr userDrawn="1"/>
        </p:nvSpPr>
        <p:spPr>
          <a:xfrm>
            <a:off x="551689" y="845487"/>
            <a:ext cx="307125" cy="25200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Espace réservé du contenu 31">
            <a:extLst>
              <a:ext uri="{FF2B5EF4-FFF2-40B4-BE49-F238E27FC236}">
                <a16:creationId xmlns:a16="http://schemas.microsoft.com/office/drawing/2014/main" id="{B76AEAA5-7DEB-48DB-5F82-9190365CD90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77297" y="1177925"/>
            <a:ext cx="5530791" cy="5292725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Architects Daughter" pitchFamily="2" charset="0"/>
              </a:defRPr>
            </a:lvl1pPr>
            <a:lvl2pPr>
              <a:defRPr sz="1600">
                <a:latin typeface="Architects Daughter" pitchFamily="2" charset="0"/>
              </a:defRPr>
            </a:lvl2pPr>
            <a:lvl3pPr>
              <a:defRPr sz="1600">
                <a:latin typeface="Architects Daughter" pitchFamily="2" charset="0"/>
              </a:defRPr>
            </a:lvl3pPr>
            <a:lvl4pPr>
              <a:defRPr sz="1600">
                <a:latin typeface="Architects Daughter" pitchFamily="2" charset="0"/>
              </a:defRPr>
            </a:lvl4pPr>
            <a:lvl5pPr>
              <a:defRPr sz="1600">
                <a:latin typeface="Architects Daughter" pitchFamily="2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34" name="Espace réservé du contenu 33">
            <a:extLst>
              <a:ext uri="{FF2B5EF4-FFF2-40B4-BE49-F238E27FC236}">
                <a16:creationId xmlns:a16="http://schemas.microsoft.com/office/drawing/2014/main" id="{762BC14A-A64D-6DED-73C2-1BEA64C5B64B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212854" y="1177925"/>
            <a:ext cx="5548933" cy="217621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Architects Daughter" pitchFamily="2" charset="0"/>
              </a:defRPr>
            </a:lvl1pPr>
            <a:lvl2pPr>
              <a:defRPr sz="1600">
                <a:latin typeface="Architects Daughter" pitchFamily="2" charset="0"/>
              </a:defRPr>
            </a:lvl2pPr>
            <a:lvl3pPr>
              <a:defRPr sz="1600">
                <a:latin typeface="Architects Daughter" pitchFamily="2" charset="0"/>
              </a:defRPr>
            </a:lvl3pPr>
            <a:lvl4pPr>
              <a:defRPr sz="1600">
                <a:latin typeface="Architects Daughter" pitchFamily="2" charset="0"/>
              </a:defRPr>
            </a:lvl4pPr>
            <a:lvl5pPr>
              <a:defRPr sz="1600">
                <a:latin typeface="Architects Daughter" pitchFamily="2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36" name="Espace réservé du contenu 35">
            <a:extLst>
              <a:ext uri="{FF2B5EF4-FFF2-40B4-BE49-F238E27FC236}">
                <a16:creationId xmlns:a16="http://schemas.microsoft.com/office/drawing/2014/main" id="{A10B2AD5-B40F-95F0-A328-D35D93665D35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11984" y="3915901"/>
            <a:ext cx="5522815" cy="2554749"/>
          </a:xfrm>
          <a:prstGeom prst="rect">
            <a:avLst/>
          </a:prstGeom>
        </p:spPr>
        <p:txBody>
          <a:bodyPr/>
          <a:lstStyle>
            <a:lvl1pPr>
              <a:defRPr sz="1600">
                <a:latin typeface="Architects Daughter" pitchFamily="2" charset="0"/>
              </a:defRPr>
            </a:lvl1pPr>
            <a:lvl2pPr>
              <a:defRPr sz="1600">
                <a:latin typeface="Architects Daughter" pitchFamily="2" charset="0"/>
              </a:defRPr>
            </a:lvl2pPr>
            <a:lvl3pPr>
              <a:defRPr sz="1600">
                <a:latin typeface="Architects Daughter" pitchFamily="2" charset="0"/>
              </a:defRPr>
            </a:lvl3pPr>
            <a:lvl4pPr>
              <a:defRPr sz="1600">
                <a:latin typeface="Architects Daughter" pitchFamily="2" charset="0"/>
              </a:defRPr>
            </a:lvl4pPr>
            <a:lvl5pPr>
              <a:defRPr sz="1600">
                <a:latin typeface="Architects Daughter" pitchFamily="2" charset="0"/>
              </a:defRPr>
            </a:lvl5pPr>
          </a:lstStyle>
          <a:p>
            <a:pPr lvl="0"/>
            <a:r>
              <a:rPr lang="fr-FR" dirty="0"/>
              <a:t>Cliquez pour 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pic>
        <p:nvPicPr>
          <p:cNvPr id="39" name="Image 38">
            <a:extLst>
              <a:ext uri="{FF2B5EF4-FFF2-40B4-BE49-F238E27FC236}">
                <a16:creationId xmlns:a16="http://schemas.microsoft.com/office/drawing/2014/main" id="{3632AE4C-A431-3265-685F-EF360AB347C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735558" y="224430"/>
            <a:ext cx="396000" cy="396000"/>
          </a:xfrm>
          <a:prstGeom prst="rect">
            <a:avLst/>
          </a:prstGeom>
        </p:spPr>
      </p:pic>
      <p:sp>
        <p:nvSpPr>
          <p:cNvPr id="43" name="Espace réservé du texte 42">
            <a:extLst>
              <a:ext uri="{FF2B5EF4-FFF2-40B4-BE49-F238E27FC236}">
                <a16:creationId xmlns:a16="http://schemas.microsoft.com/office/drawing/2014/main" id="{EDA34DAF-DE68-27F0-BAD2-B9B10F54359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22754" y="251549"/>
            <a:ext cx="858405" cy="396000"/>
          </a:xfrm>
          <a:prstGeom prst="rect">
            <a:avLst/>
          </a:prstGeom>
        </p:spPr>
        <p:txBody>
          <a:bodyPr lIns="0" tIns="0" rIns="0" bIns="0" anchor="ctr"/>
          <a:lstStyle>
            <a:lvl1pPr marL="0" indent="0" algn="ctr">
              <a:buNone/>
              <a:defRPr sz="3200">
                <a:latin typeface="Architects Daughter" pitchFamily="2" charset="0"/>
              </a:defRPr>
            </a:lvl1pPr>
          </a:lstStyle>
          <a:p>
            <a:pPr lvl="0"/>
            <a:r>
              <a:rPr lang="en-US" dirty="0"/>
              <a:t>120’</a:t>
            </a:r>
          </a:p>
        </p:txBody>
      </p:sp>
    </p:spTree>
    <p:extLst>
      <p:ext uri="{BB962C8B-B14F-4D97-AF65-F5344CB8AC3E}">
        <p14:creationId xmlns:p14="http://schemas.microsoft.com/office/powerpoint/2010/main" val="3482517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883F227-60CE-B4DE-73AF-56ACCCE538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964" y="101886"/>
            <a:ext cx="11817927" cy="5791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7360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7" r:id="rId2"/>
    <p:sldLayoutId id="2147483656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accent1"/>
          </a:solidFill>
          <a:latin typeface="Architects Daughter" pitchFamily="2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76475F-E5D4-C122-1B4B-1BAD8E6D5B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>
            <a:extLst>
              <a:ext uri="{FF2B5EF4-FFF2-40B4-BE49-F238E27FC236}">
                <a16:creationId xmlns:a16="http://schemas.microsoft.com/office/drawing/2014/main" id="{507D9A1F-7AED-52ED-EEDF-71F5214EF0B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1" t="3292" r="2493" b="3866"/>
          <a:stretch/>
        </p:blipFill>
        <p:spPr bwMode="auto">
          <a:xfrm>
            <a:off x="427486" y="1182515"/>
            <a:ext cx="6109084" cy="4913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7350C86D-4E5B-321D-63F6-0CC65B8A1706}"/>
              </a:ext>
            </a:extLst>
          </p:cNvPr>
          <p:cNvSpPr txBox="1"/>
          <p:nvPr/>
        </p:nvSpPr>
        <p:spPr>
          <a:xfrm>
            <a:off x="318499" y="169306"/>
            <a:ext cx="11707246" cy="492443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r>
              <a:rPr lang="fr-FR" sz="3200" b="1" i="1" noProof="0" dirty="0">
                <a:solidFill>
                  <a:schemeClr val="accent1"/>
                </a:solidFill>
                <a:latin typeface="Architects Daughter" pitchFamily="2" charset="0"/>
              </a:rPr>
              <a:t>Workshop Monolithe - AGENDA et RÈGLES globales</a:t>
            </a:r>
          </a:p>
        </p:txBody>
      </p:sp>
      <p:sp>
        <p:nvSpPr>
          <p:cNvPr id="4" name="ZoneTexte 6">
            <a:extLst>
              <a:ext uri="{FF2B5EF4-FFF2-40B4-BE49-F238E27FC236}">
                <a16:creationId xmlns:a16="http://schemas.microsoft.com/office/drawing/2014/main" id="{20E32487-6EDE-4DBE-1A87-21B4A63CB3C4}"/>
              </a:ext>
            </a:extLst>
          </p:cNvPr>
          <p:cNvSpPr txBox="1"/>
          <p:nvPr/>
        </p:nvSpPr>
        <p:spPr>
          <a:xfrm>
            <a:off x="318499" y="1024114"/>
            <a:ext cx="6272802" cy="5500511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1438"/>
                      <a:gd name="connsiteY0" fmla="*/ 0 h 4880225"/>
                      <a:gd name="connsiteX1" fmla="*/ 595559 w 3801438"/>
                      <a:gd name="connsiteY1" fmla="*/ 0 h 4880225"/>
                      <a:gd name="connsiteX2" fmla="*/ 1115088 w 3801438"/>
                      <a:gd name="connsiteY2" fmla="*/ 0 h 4880225"/>
                      <a:gd name="connsiteX3" fmla="*/ 1824690 w 3801438"/>
                      <a:gd name="connsiteY3" fmla="*/ 0 h 4880225"/>
                      <a:gd name="connsiteX4" fmla="*/ 2420249 w 3801438"/>
                      <a:gd name="connsiteY4" fmla="*/ 0 h 4880225"/>
                      <a:gd name="connsiteX5" fmla="*/ 3015807 w 3801438"/>
                      <a:gd name="connsiteY5" fmla="*/ 0 h 4880225"/>
                      <a:gd name="connsiteX6" fmla="*/ 3801438 w 3801438"/>
                      <a:gd name="connsiteY6" fmla="*/ 0 h 4880225"/>
                      <a:gd name="connsiteX7" fmla="*/ 3801438 w 3801438"/>
                      <a:gd name="connsiteY7" fmla="*/ 599571 h 4880225"/>
                      <a:gd name="connsiteX8" fmla="*/ 3801438 w 3801438"/>
                      <a:gd name="connsiteY8" fmla="*/ 1296745 h 4880225"/>
                      <a:gd name="connsiteX9" fmla="*/ 3801438 w 3801438"/>
                      <a:gd name="connsiteY9" fmla="*/ 1896316 h 4880225"/>
                      <a:gd name="connsiteX10" fmla="*/ 3801438 w 3801438"/>
                      <a:gd name="connsiteY10" fmla="*/ 2495886 h 4880225"/>
                      <a:gd name="connsiteX11" fmla="*/ 3801438 w 3801438"/>
                      <a:gd name="connsiteY11" fmla="*/ 3193061 h 4880225"/>
                      <a:gd name="connsiteX12" fmla="*/ 3801438 w 3801438"/>
                      <a:gd name="connsiteY12" fmla="*/ 3939039 h 4880225"/>
                      <a:gd name="connsiteX13" fmla="*/ 3801438 w 3801438"/>
                      <a:gd name="connsiteY13" fmla="*/ 4880225 h 4880225"/>
                      <a:gd name="connsiteX14" fmla="*/ 3167865 w 3801438"/>
                      <a:gd name="connsiteY14" fmla="*/ 4880225 h 4880225"/>
                      <a:gd name="connsiteX15" fmla="*/ 2610321 w 3801438"/>
                      <a:gd name="connsiteY15" fmla="*/ 4880225 h 4880225"/>
                      <a:gd name="connsiteX16" fmla="*/ 1976748 w 3801438"/>
                      <a:gd name="connsiteY16" fmla="*/ 4880225 h 4880225"/>
                      <a:gd name="connsiteX17" fmla="*/ 1267146 w 3801438"/>
                      <a:gd name="connsiteY17" fmla="*/ 4880225 h 4880225"/>
                      <a:gd name="connsiteX18" fmla="*/ 633573 w 3801438"/>
                      <a:gd name="connsiteY18" fmla="*/ 4880225 h 4880225"/>
                      <a:gd name="connsiteX19" fmla="*/ 0 w 3801438"/>
                      <a:gd name="connsiteY19" fmla="*/ 4880225 h 4880225"/>
                      <a:gd name="connsiteX20" fmla="*/ 0 w 3801438"/>
                      <a:gd name="connsiteY20" fmla="*/ 4280655 h 4880225"/>
                      <a:gd name="connsiteX21" fmla="*/ 0 w 3801438"/>
                      <a:gd name="connsiteY21" fmla="*/ 3632282 h 4880225"/>
                      <a:gd name="connsiteX22" fmla="*/ 0 w 3801438"/>
                      <a:gd name="connsiteY22" fmla="*/ 2837502 h 4880225"/>
                      <a:gd name="connsiteX23" fmla="*/ 0 w 3801438"/>
                      <a:gd name="connsiteY23" fmla="*/ 2140327 h 4880225"/>
                      <a:gd name="connsiteX24" fmla="*/ 0 w 3801438"/>
                      <a:gd name="connsiteY24" fmla="*/ 1491955 h 4880225"/>
                      <a:gd name="connsiteX25" fmla="*/ 0 w 3801438"/>
                      <a:gd name="connsiteY25" fmla="*/ 941186 h 4880225"/>
                      <a:gd name="connsiteX26" fmla="*/ 0 w 3801438"/>
                      <a:gd name="connsiteY26" fmla="*/ 0 h 4880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3801438" h="4880225" extrusionOk="0">
                        <a:moveTo>
                          <a:pt x="0" y="0"/>
                        </a:moveTo>
                        <a:cubicBezTo>
                          <a:pt x="224225" y="6856"/>
                          <a:pt x="441376" y="-9917"/>
                          <a:pt x="595559" y="0"/>
                        </a:cubicBezTo>
                        <a:cubicBezTo>
                          <a:pt x="749742" y="9917"/>
                          <a:pt x="984067" y="1658"/>
                          <a:pt x="1115088" y="0"/>
                        </a:cubicBezTo>
                        <a:cubicBezTo>
                          <a:pt x="1246109" y="-1658"/>
                          <a:pt x="1566585" y="-23908"/>
                          <a:pt x="1824690" y="0"/>
                        </a:cubicBezTo>
                        <a:cubicBezTo>
                          <a:pt x="2082795" y="23908"/>
                          <a:pt x="2202466" y="-471"/>
                          <a:pt x="2420249" y="0"/>
                        </a:cubicBezTo>
                        <a:cubicBezTo>
                          <a:pt x="2638032" y="471"/>
                          <a:pt x="2826974" y="13671"/>
                          <a:pt x="3015807" y="0"/>
                        </a:cubicBezTo>
                        <a:cubicBezTo>
                          <a:pt x="3204640" y="-13671"/>
                          <a:pt x="3507066" y="19114"/>
                          <a:pt x="3801438" y="0"/>
                        </a:cubicBezTo>
                        <a:cubicBezTo>
                          <a:pt x="3797496" y="190505"/>
                          <a:pt x="3807836" y="439426"/>
                          <a:pt x="3801438" y="599571"/>
                        </a:cubicBezTo>
                        <a:cubicBezTo>
                          <a:pt x="3795040" y="759716"/>
                          <a:pt x="3788372" y="1123931"/>
                          <a:pt x="3801438" y="1296745"/>
                        </a:cubicBezTo>
                        <a:cubicBezTo>
                          <a:pt x="3814504" y="1469559"/>
                          <a:pt x="3789596" y="1715141"/>
                          <a:pt x="3801438" y="1896316"/>
                        </a:cubicBezTo>
                        <a:cubicBezTo>
                          <a:pt x="3813280" y="2077491"/>
                          <a:pt x="3781666" y="2220432"/>
                          <a:pt x="3801438" y="2495886"/>
                        </a:cubicBezTo>
                        <a:cubicBezTo>
                          <a:pt x="3821211" y="2771340"/>
                          <a:pt x="3808773" y="2858594"/>
                          <a:pt x="3801438" y="3193061"/>
                        </a:cubicBezTo>
                        <a:cubicBezTo>
                          <a:pt x="3794103" y="3527529"/>
                          <a:pt x="3833561" y="3703555"/>
                          <a:pt x="3801438" y="3939039"/>
                        </a:cubicBezTo>
                        <a:cubicBezTo>
                          <a:pt x="3769315" y="4174523"/>
                          <a:pt x="3826643" y="4636676"/>
                          <a:pt x="3801438" y="4880225"/>
                        </a:cubicBezTo>
                        <a:cubicBezTo>
                          <a:pt x="3594248" y="4907265"/>
                          <a:pt x="3301256" y="4910435"/>
                          <a:pt x="3167865" y="4880225"/>
                        </a:cubicBezTo>
                        <a:cubicBezTo>
                          <a:pt x="3034474" y="4850015"/>
                          <a:pt x="2827675" y="4899334"/>
                          <a:pt x="2610321" y="4880225"/>
                        </a:cubicBezTo>
                        <a:cubicBezTo>
                          <a:pt x="2392967" y="4861116"/>
                          <a:pt x="2194341" y="4873833"/>
                          <a:pt x="1976748" y="4880225"/>
                        </a:cubicBezTo>
                        <a:cubicBezTo>
                          <a:pt x="1759155" y="4886617"/>
                          <a:pt x="1515978" y="4882829"/>
                          <a:pt x="1267146" y="4880225"/>
                        </a:cubicBezTo>
                        <a:cubicBezTo>
                          <a:pt x="1018314" y="4877621"/>
                          <a:pt x="881792" y="4905970"/>
                          <a:pt x="633573" y="4880225"/>
                        </a:cubicBezTo>
                        <a:cubicBezTo>
                          <a:pt x="385354" y="4854480"/>
                          <a:pt x="250478" y="4856204"/>
                          <a:pt x="0" y="4880225"/>
                        </a:cubicBezTo>
                        <a:cubicBezTo>
                          <a:pt x="12511" y="4678774"/>
                          <a:pt x="19653" y="4573275"/>
                          <a:pt x="0" y="4280655"/>
                        </a:cubicBezTo>
                        <a:cubicBezTo>
                          <a:pt x="-19653" y="3988035"/>
                          <a:pt x="-7458" y="3880926"/>
                          <a:pt x="0" y="3632282"/>
                        </a:cubicBezTo>
                        <a:cubicBezTo>
                          <a:pt x="7458" y="3383638"/>
                          <a:pt x="-17858" y="3045360"/>
                          <a:pt x="0" y="2837502"/>
                        </a:cubicBezTo>
                        <a:cubicBezTo>
                          <a:pt x="17858" y="2629644"/>
                          <a:pt x="29675" y="2299264"/>
                          <a:pt x="0" y="2140327"/>
                        </a:cubicBezTo>
                        <a:cubicBezTo>
                          <a:pt x="-29675" y="1981391"/>
                          <a:pt x="8300" y="1641567"/>
                          <a:pt x="0" y="1491955"/>
                        </a:cubicBezTo>
                        <a:cubicBezTo>
                          <a:pt x="-8300" y="1342343"/>
                          <a:pt x="20954" y="1124038"/>
                          <a:pt x="0" y="941186"/>
                        </a:cubicBezTo>
                        <a:cubicBezTo>
                          <a:pt x="-20954" y="758334"/>
                          <a:pt x="-37139" y="2372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tIns="324000" rtlCol="0">
            <a:noAutofit/>
          </a:bodyPr>
          <a:lstStyle>
            <a:defPPr>
              <a:defRPr lang="fr-FR"/>
            </a:defPPr>
            <a:lvl1pPr indent="0">
              <a:spcAft>
                <a:spcPts val="600"/>
              </a:spcAft>
              <a:buFont typeface="+mj-lt"/>
              <a:buNone/>
              <a:defRPr>
                <a:latin typeface="Architects Daughter" pitchFamily="2" charset="0"/>
              </a:defRPr>
            </a:lvl1pPr>
          </a:lstStyle>
          <a:p>
            <a:pPr marL="342900" indent="-342900">
              <a:buFont typeface="+mj-lt"/>
              <a:buAutoNum type="arabicPeriod"/>
            </a:pPr>
            <a:endParaRPr lang="fr-FR" sz="1600" noProof="0" dirty="0"/>
          </a:p>
        </p:txBody>
      </p:sp>
      <p:sp>
        <p:nvSpPr>
          <p:cNvPr id="5" name="ZoneTexte 5">
            <a:extLst>
              <a:ext uri="{FF2B5EF4-FFF2-40B4-BE49-F238E27FC236}">
                <a16:creationId xmlns:a16="http://schemas.microsoft.com/office/drawing/2014/main" id="{0F8D9562-A9A2-36C1-631B-BD4F8E2B24F3}"/>
              </a:ext>
            </a:extLst>
          </p:cNvPr>
          <p:cNvSpPr txBox="1"/>
          <p:nvPr/>
        </p:nvSpPr>
        <p:spPr>
          <a:xfrm>
            <a:off x="665993" y="839449"/>
            <a:ext cx="1518690" cy="369332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pPr algn="r"/>
            <a:r>
              <a:rPr lang="fr-FR" sz="2400" b="1" noProof="0" dirty="0">
                <a:solidFill>
                  <a:srgbClr val="404040"/>
                </a:solidFill>
                <a:latin typeface="Architects Daughter" pitchFamily="2" charset="0"/>
              </a:rPr>
              <a:t>Agenda</a:t>
            </a:r>
          </a:p>
        </p:txBody>
      </p:sp>
      <p:sp>
        <p:nvSpPr>
          <p:cNvPr id="11" name="Ellipse 9">
            <a:extLst>
              <a:ext uri="{FF2B5EF4-FFF2-40B4-BE49-F238E27FC236}">
                <a16:creationId xmlns:a16="http://schemas.microsoft.com/office/drawing/2014/main" id="{472512D3-9C9C-2CCA-F093-4CBC094D4FFA}"/>
              </a:ext>
            </a:extLst>
          </p:cNvPr>
          <p:cNvSpPr>
            <a:spLocks noChangeAspect="1"/>
          </p:cNvSpPr>
          <p:nvPr/>
        </p:nvSpPr>
        <p:spPr>
          <a:xfrm>
            <a:off x="704093" y="904251"/>
            <a:ext cx="307125" cy="252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12" name="ZoneTexte 14">
            <a:extLst>
              <a:ext uri="{FF2B5EF4-FFF2-40B4-BE49-F238E27FC236}">
                <a16:creationId xmlns:a16="http://schemas.microsoft.com/office/drawing/2014/main" id="{3CD97B10-7F86-2036-4DAB-54199376243C}"/>
              </a:ext>
            </a:extLst>
          </p:cNvPr>
          <p:cNvSpPr txBox="1"/>
          <p:nvPr/>
        </p:nvSpPr>
        <p:spPr>
          <a:xfrm>
            <a:off x="6781044" y="1030251"/>
            <a:ext cx="5244702" cy="1760574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1438"/>
                      <a:gd name="connsiteY0" fmla="*/ 0 h 4880225"/>
                      <a:gd name="connsiteX1" fmla="*/ 595559 w 3801438"/>
                      <a:gd name="connsiteY1" fmla="*/ 0 h 4880225"/>
                      <a:gd name="connsiteX2" fmla="*/ 1115088 w 3801438"/>
                      <a:gd name="connsiteY2" fmla="*/ 0 h 4880225"/>
                      <a:gd name="connsiteX3" fmla="*/ 1824690 w 3801438"/>
                      <a:gd name="connsiteY3" fmla="*/ 0 h 4880225"/>
                      <a:gd name="connsiteX4" fmla="*/ 2420249 w 3801438"/>
                      <a:gd name="connsiteY4" fmla="*/ 0 h 4880225"/>
                      <a:gd name="connsiteX5" fmla="*/ 3015807 w 3801438"/>
                      <a:gd name="connsiteY5" fmla="*/ 0 h 4880225"/>
                      <a:gd name="connsiteX6" fmla="*/ 3801438 w 3801438"/>
                      <a:gd name="connsiteY6" fmla="*/ 0 h 4880225"/>
                      <a:gd name="connsiteX7" fmla="*/ 3801438 w 3801438"/>
                      <a:gd name="connsiteY7" fmla="*/ 599571 h 4880225"/>
                      <a:gd name="connsiteX8" fmla="*/ 3801438 w 3801438"/>
                      <a:gd name="connsiteY8" fmla="*/ 1296745 h 4880225"/>
                      <a:gd name="connsiteX9" fmla="*/ 3801438 w 3801438"/>
                      <a:gd name="connsiteY9" fmla="*/ 1896316 h 4880225"/>
                      <a:gd name="connsiteX10" fmla="*/ 3801438 w 3801438"/>
                      <a:gd name="connsiteY10" fmla="*/ 2495886 h 4880225"/>
                      <a:gd name="connsiteX11" fmla="*/ 3801438 w 3801438"/>
                      <a:gd name="connsiteY11" fmla="*/ 3193061 h 4880225"/>
                      <a:gd name="connsiteX12" fmla="*/ 3801438 w 3801438"/>
                      <a:gd name="connsiteY12" fmla="*/ 3939039 h 4880225"/>
                      <a:gd name="connsiteX13" fmla="*/ 3801438 w 3801438"/>
                      <a:gd name="connsiteY13" fmla="*/ 4880225 h 4880225"/>
                      <a:gd name="connsiteX14" fmla="*/ 3167865 w 3801438"/>
                      <a:gd name="connsiteY14" fmla="*/ 4880225 h 4880225"/>
                      <a:gd name="connsiteX15" fmla="*/ 2610321 w 3801438"/>
                      <a:gd name="connsiteY15" fmla="*/ 4880225 h 4880225"/>
                      <a:gd name="connsiteX16" fmla="*/ 1976748 w 3801438"/>
                      <a:gd name="connsiteY16" fmla="*/ 4880225 h 4880225"/>
                      <a:gd name="connsiteX17" fmla="*/ 1267146 w 3801438"/>
                      <a:gd name="connsiteY17" fmla="*/ 4880225 h 4880225"/>
                      <a:gd name="connsiteX18" fmla="*/ 633573 w 3801438"/>
                      <a:gd name="connsiteY18" fmla="*/ 4880225 h 4880225"/>
                      <a:gd name="connsiteX19" fmla="*/ 0 w 3801438"/>
                      <a:gd name="connsiteY19" fmla="*/ 4880225 h 4880225"/>
                      <a:gd name="connsiteX20" fmla="*/ 0 w 3801438"/>
                      <a:gd name="connsiteY20" fmla="*/ 4280655 h 4880225"/>
                      <a:gd name="connsiteX21" fmla="*/ 0 w 3801438"/>
                      <a:gd name="connsiteY21" fmla="*/ 3632282 h 4880225"/>
                      <a:gd name="connsiteX22" fmla="*/ 0 w 3801438"/>
                      <a:gd name="connsiteY22" fmla="*/ 2837502 h 4880225"/>
                      <a:gd name="connsiteX23" fmla="*/ 0 w 3801438"/>
                      <a:gd name="connsiteY23" fmla="*/ 2140327 h 4880225"/>
                      <a:gd name="connsiteX24" fmla="*/ 0 w 3801438"/>
                      <a:gd name="connsiteY24" fmla="*/ 1491955 h 4880225"/>
                      <a:gd name="connsiteX25" fmla="*/ 0 w 3801438"/>
                      <a:gd name="connsiteY25" fmla="*/ 941186 h 4880225"/>
                      <a:gd name="connsiteX26" fmla="*/ 0 w 3801438"/>
                      <a:gd name="connsiteY26" fmla="*/ 0 h 4880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3801438" h="4880225" extrusionOk="0">
                        <a:moveTo>
                          <a:pt x="0" y="0"/>
                        </a:moveTo>
                        <a:cubicBezTo>
                          <a:pt x="224225" y="6856"/>
                          <a:pt x="441376" y="-9917"/>
                          <a:pt x="595559" y="0"/>
                        </a:cubicBezTo>
                        <a:cubicBezTo>
                          <a:pt x="749742" y="9917"/>
                          <a:pt x="984067" y="1658"/>
                          <a:pt x="1115088" y="0"/>
                        </a:cubicBezTo>
                        <a:cubicBezTo>
                          <a:pt x="1246109" y="-1658"/>
                          <a:pt x="1566585" y="-23908"/>
                          <a:pt x="1824690" y="0"/>
                        </a:cubicBezTo>
                        <a:cubicBezTo>
                          <a:pt x="2082795" y="23908"/>
                          <a:pt x="2202466" y="-471"/>
                          <a:pt x="2420249" y="0"/>
                        </a:cubicBezTo>
                        <a:cubicBezTo>
                          <a:pt x="2638032" y="471"/>
                          <a:pt x="2826974" y="13671"/>
                          <a:pt x="3015807" y="0"/>
                        </a:cubicBezTo>
                        <a:cubicBezTo>
                          <a:pt x="3204640" y="-13671"/>
                          <a:pt x="3507066" y="19114"/>
                          <a:pt x="3801438" y="0"/>
                        </a:cubicBezTo>
                        <a:cubicBezTo>
                          <a:pt x="3797496" y="190505"/>
                          <a:pt x="3807836" y="439426"/>
                          <a:pt x="3801438" y="599571"/>
                        </a:cubicBezTo>
                        <a:cubicBezTo>
                          <a:pt x="3795040" y="759716"/>
                          <a:pt x="3788372" y="1123931"/>
                          <a:pt x="3801438" y="1296745"/>
                        </a:cubicBezTo>
                        <a:cubicBezTo>
                          <a:pt x="3814504" y="1469559"/>
                          <a:pt x="3789596" y="1715141"/>
                          <a:pt x="3801438" y="1896316"/>
                        </a:cubicBezTo>
                        <a:cubicBezTo>
                          <a:pt x="3813280" y="2077491"/>
                          <a:pt x="3781666" y="2220432"/>
                          <a:pt x="3801438" y="2495886"/>
                        </a:cubicBezTo>
                        <a:cubicBezTo>
                          <a:pt x="3821211" y="2771340"/>
                          <a:pt x="3808773" y="2858594"/>
                          <a:pt x="3801438" y="3193061"/>
                        </a:cubicBezTo>
                        <a:cubicBezTo>
                          <a:pt x="3794103" y="3527529"/>
                          <a:pt x="3833561" y="3703555"/>
                          <a:pt x="3801438" y="3939039"/>
                        </a:cubicBezTo>
                        <a:cubicBezTo>
                          <a:pt x="3769315" y="4174523"/>
                          <a:pt x="3826643" y="4636676"/>
                          <a:pt x="3801438" y="4880225"/>
                        </a:cubicBezTo>
                        <a:cubicBezTo>
                          <a:pt x="3594248" y="4907265"/>
                          <a:pt x="3301256" y="4910435"/>
                          <a:pt x="3167865" y="4880225"/>
                        </a:cubicBezTo>
                        <a:cubicBezTo>
                          <a:pt x="3034474" y="4850015"/>
                          <a:pt x="2827675" y="4899334"/>
                          <a:pt x="2610321" y="4880225"/>
                        </a:cubicBezTo>
                        <a:cubicBezTo>
                          <a:pt x="2392967" y="4861116"/>
                          <a:pt x="2194341" y="4873833"/>
                          <a:pt x="1976748" y="4880225"/>
                        </a:cubicBezTo>
                        <a:cubicBezTo>
                          <a:pt x="1759155" y="4886617"/>
                          <a:pt x="1515978" y="4882829"/>
                          <a:pt x="1267146" y="4880225"/>
                        </a:cubicBezTo>
                        <a:cubicBezTo>
                          <a:pt x="1018314" y="4877621"/>
                          <a:pt x="881792" y="4905970"/>
                          <a:pt x="633573" y="4880225"/>
                        </a:cubicBezTo>
                        <a:cubicBezTo>
                          <a:pt x="385354" y="4854480"/>
                          <a:pt x="250478" y="4856204"/>
                          <a:pt x="0" y="4880225"/>
                        </a:cubicBezTo>
                        <a:cubicBezTo>
                          <a:pt x="12511" y="4678774"/>
                          <a:pt x="19653" y="4573275"/>
                          <a:pt x="0" y="4280655"/>
                        </a:cubicBezTo>
                        <a:cubicBezTo>
                          <a:pt x="-19653" y="3988035"/>
                          <a:pt x="-7458" y="3880926"/>
                          <a:pt x="0" y="3632282"/>
                        </a:cubicBezTo>
                        <a:cubicBezTo>
                          <a:pt x="7458" y="3383638"/>
                          <a:pt x="-17858" y="3045360"/>
                          <a:pt x="0" y="2837502"/>
                        </a:cubicBezTo>
                        <a:cubicBezTo>
                          <a:pt x="17858" y="2629644"/>
                          <a:pt x="29675" y="2299264"/>
                          <a:pt x="0" y="2140327"/>
                        </a:cubicBezTo>
                        <a:cubicBezTo>
                          <a:pt x="-29675" y="1981391"/>
                          <a:pt x="8300" y="1641567"/>
                          <a:pt x="0" y="1491955"/>
                        </a:cubicBezTo>
                        <a:cubicBezTo>
                          <a:pt x="-8300" y="1342343"/>
                          <a:pt x="20954" y="1124038"/>
                          <a:pt x="0" y="941186"/>
                        </a:cubicBezTo>
                        <a:cubicBezTo>
                          <a:pt x="-20954" y="758334"/>
                          <a:pt x="-37139" y="2372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tIns="180000" rtlCol="0">
            <a:noAutofit/>
          </a:bodyPr>
          <a:lstStyle>
            <a:defPPr>
              <a:defRPr lang="fr-FR"/>
            </a:defPPr>
            <a:lvl1pPr indent="0">
              <a:spcAft>
                <a:spcPts val="600"/>
              </a:spcAft>
              <a:buFont typeface="+mj-lt"/>
              <a:buNone/>
              <a:defRPr>
                <a:latin typeface="Architects Daughter" pitchFamily="2" charset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noProof="0" dirty="0"/>
              <a:t>Le métier,  Business </a:t>
            </a:r>
            <a:r>
              <a:rPr lang="fr-FR" sz="1600" noProof="0" dirty="0" err="1"/>
              <a:t>analyst</a:t>
            </a:r>
            <a:r>
              <a:rPr lang="fr-FR" sz="1600" noProof="0" dirty="0"/>
              <a:t> - </a:t>
            </a:r>
            <a:r>
              <a:rPr lang="fr-FR" sz="1600" dirty="0"/>
              <a:t>Apporter la connaissance des processus métier réels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/>
              <a:t>Dev seniors, architecte, tech lead – Apporter le savoir faire en matière de software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/>
              <a:t>Facilitateur - Animer et cadrer l’atelier</a:t>
            </a:r>
            <a:endParaRPr lang="fr-FR" sz="1600" noProof="0" dirty="0"/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E1CD038C-5EE0-DDD1-4B2F-9863B1243AD4}"/>
              </a:ext>
            </a:extLst>
          </p:cNvPr>
          <p:cNvSpPr txBox="1"/>
          <p:nvPr/>
        </p:nvSpPr>
        <p:spPr>
          <a:xfrm>
            <a:off x="6930956" y="839449"/>
            <a:ext cx="1484924" cy="369332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pPr algn="r"/>
            <a:r>
              <a:rPr lang="fr-FR" sz="2400" b="1" noProof="0" dirty="0">
                <a:solidFill>
                  <a:srgbClr val="404040"/>
                </a:solidFill>
                <a:latin typeface="Architects Daughter" pitchFamily="2" charset="0"/>
              </a:rPr>
              <a:t>Rôles</a:t>
            </a:r>
          </a:p>
        </p:txBody>
      </p:sp>
      <p:sp>
        <p:nvSpPr>
          <p:cNvPr id="14" name="Ellipse 8">
            <a:extLst>
              <a:ext uri="{FF2B5EF4-FFF2-40B4-BE49-F238E27FC236}">
                <a16:creationId xmlns:a16="http://schemas.microsoft.com/office/drawing/2014/main" id="{F6384DC4-0A69-2E39-2E8D-BD2E74B83E6B}"/>
              </a:ext>
            </a:extLst>
          </p:cNvPr>
          <p:cNvSpPr>
            <a:spLocks noChangeAspect="1"/>
          </p:cNvSpPr>
          <p:nvPr/>
        </p:nvSpPr>
        <p:spPr>
          <a:xfrm>
            <a:off x="7003195" y="904251"/>
            <a:ext cx="307125" cy="252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19" name="ZoneTexte 15">
            <a:extLst>
              <a:ext uri="{FF2B5EF4-FFF2-40B4-BE49-F238E27FC236}">
                <a16:creationId xmlns:a16="http://schemas.microsoft.com/office/drawing/2014/main" id="{9A4A51B8-51B1-D982-B8AF-E34C403DA291}"/>
              </a:ext>
            </a:extLst>
          </p:cNvPr>
          <p:cNvSpPr txBox="1"/>
          <p:nvPr/>
        </p:nvSpPr>
        <p:spPr>
          <a:xfrm>
            <a:off x="6781044" y="3107627"/>
            <a:ext cx="5244701" cy="3416998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1438"/>
                      <a:gd name="connsiteY0" fmla="*/ 0 h 4880225"/>
                      <a:gd name="connsiteX1" fmla="*/ 595559 w 3801438"/>
                      <a:gd name="connsiteY1" fmla="*/ 0 h 4880225"/>
                      <a:gd name="connsiteX2" fmla="*/ 1115088 w 3801438"/>
                      <a:gd name="connsiteY2" fmla="*/ 0 h 4880225"/>
                      <a:gd name="connsiteX3" fmla="*/ 1824690 w 3801438"/>
                      <a:gd name="connsiteY3" fmla="*/ 0 h 4880225"/>
                      <a:gd name="connsiteX4" fmla="*/ 2420249 w 3801438"/>
                      <a:gd name="connsiteY4" fmla="*/ 0 h 4880225"/>
                      <a:gd name="connsiteX5" fmla="*/ 3015807 w 3801438"/>
                      <a:gd name="connsiteY5" fmla="*/ 0 h 4880225"/>
                      <a:gd name="connsiteX6" fmla="*/ 3801438 w 3801438"/>
                      <a:gd name="connsiteY6" fmla="*/ 0 h 4880225"/>
                      <a:gd name="connsiteX7" fmla="*/ 3801438 w 3801438"/>
                      <a:gd name="connsiteY7" fmla="*/ 599571 h 4880225"/>
                      <a:gd name="connsiteX8" fmla="*/ 3801438 w 3801438"/>
                      <a:gd name="connsiteY8" fmla="*/ 1296745 h 4880225"/>
                      <a:gd name="connsiteX9" fmla="*/ 3801438 w 3801438"/>
                      <a:gd name="connsiteY9" fmla="*/ 1896316 h 4880225"/>
                      <a:gd name="connsiteX10" fmla="*/ 3801438 w 3801438"/>
                      <a:gd name="connsiteY10" fmla="*/ 2495886 h 4880225"/>
                      <a:gd name="connsiteX11" fmla="*/ 3801438 w 3801438"/>
                      <a:gd name="connsiteY11" fmla="*/ 3193061 h 4880225"/>
                      <a:gd name="connsiteX12" fmla="*/ 3801438 w 3801438"/>
                      <a:gd name="connsiteY12" fmla="*/ 3939039 h 4880225"/>
                      <a:gd name="connsiteX13" fmla="*/ 3801438 w 3801438"/>
                      <a:gd name="connsiteY13" fmla="*/ 4880225 h 4880225"/>
                      <a:gd name="connsiteX14" fmla="*/ 3167865 w 3801438"/>
                      <a:gd name="connsiteY14" fmla="*/ 4880225 h 4880225"/>
                      <a:gd name="connsiteX15" fmla="*/ 2610321 w 3801438"/>
                      <a:gd name="connsiteY15" fmla="*/ 4880225 h 4880225"/>
                      <a:gd name="connsiteX16" fmla="*/ 1976748 w 3801438"/>
                      <a:gd name="connsiteY16" fmla="*/ 4880225 h 4880225"/>
                      <a:gd name="connsiteX17" fmla="*/ 1267146 w 3801438"/>
                      <a:gd name="connsiteY17" fmla="*/ 4880225 h 4880225"/>
                      <a:gd name="connsiteX18" fmla="*/ 633573 w 3801438"/>
                      <a:gd name="connsiteY18" fmla="*/ 4880225 h 4880225"/>
                      <a:gd name="connsiteX19" fmla="*/ 0 w 3801438"/>
                      <a:gd name="connsiteY19" fmla="*/ 4880225 h 4880225"/>
                      <a:gd name="connsiteX20" fmla="*/ 0 w 3801438"/>
                      <a:gd name="connsiteY20" fmla="*/ 4280655 h 4880225"/>
                      <a:gd name="connsiteX21" fmla="*/ 0 w 3801438"/>
                      <a:gd name="connsiteY21" fmla="*/ 3632282 h 4880225"/>
                      <a:gd name="connsiteX22" fmla="*/ 0 w 3801438"/>
                      <a:gd name="connsiteY22" fmla="*/ 2837502 h 4880225"/>
                      <a:gd name="connsiteX23" fmla="*/ 0 w 3801438"/>
                      <a:gd name="connsiteY23" fmla="*/ 2140327 h 4880225"/>
                      <a:gd name="connsiteX24" fmla="*/ 0 w 3801438"/>
                      <a:gd name="connsiteY24" fmla="*/ 1491955 h 4880225"/>
                      <a:gd name="connsiteX25" fmla="*/ 0 w 3801438"/>
                      <a:gd name="connsiteY25" fmla="*/ 941186 h 4880225"/>
                      <a:gd name="connsiteX26" fmla="*/ 0 w 3801438"/>
                      <a:gd name="connsiteY26" fmla="*/ 0 h 4880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3801438" h="4880225" extrusionOk="0">
                        <a:moveTo>
                          <a:pt x="0" y="0"/>
                        </a:moveTo>
                        <a:cubicBezTo>
                          <a:pt x="224225" y="6856"/>
                          <a:pt x="441376" y="-9917"/>
                          <a:pt x="595559" y="0"/>
                        </a:cubicBezTo>
                        <a:cubicBezTo>
                          <a:pt x="749742" y="9917"/>
                          <a:pt x="984067" y="1658"/>
                          <a:pt x="1115088" y="0"/>
                        </a:cubicBezTo>
                        <a:cubicBezTo>
                          <a:pt x="1246109" y="-1658"/>
                          <a:pt x="1566585" y="-23908"/>
                          <a:pt x="1824690" y="0"/>
                        </a:cubicBezTo>
                        <a:cubicBezTo>
                          <a:pt x="2082795" y="23908"/>
                          <a:pt x="2202466" y="-471"/>
                          <a:pt x="2420249" y="0"/>
                        </a:cubicBezTo>
                        <a:cubicBezTo>
                          <a:pt x="2638032" y="471"/>
                          <a:pt x="2826974" y="13671"/>
                          <a:pt x="3015807" y="0"/>
                        </a:cubicBezTo>
                        <a:cubicBezTo>
                          <a:pt x="3204640" y="-13671"/>
                          <a:pt x="3507066" y="19114"/>
                          <a:pt x="3801438" y="0"/>
                        </a:cubicBezTo>
                        <a:cubicBezTo>
                          <a:pt x="3797496" y="190505"/>
                          <a:pt x="3807836" y="439426"/>
                          <a:pt x="3801438" y="599571"/>
                        </a:cubicBezTo>
                        <a:cubicBezTo>
                          <a:pt x="3795040" y="759716"/>
                          <a:pt x="3788372" y="1123931"/>
                          <a:pt x="3801438" y="1296745"/>
                        </a:cubicBezTo>
                        <a:cubicBezTo>
                          <a:pt x="3814504" y="1469559"/>
                          <a:pt x="3789596" y="1715141"/>
                          <a:pt x="3801438" y="1896316"/>
                        </a:cubicBezTo>
                        <a:cubicBezTo>
                          <a:pt x="3813280" y="2077491"/>
                          <a:pt x="3781666" y="2220432"/>
                          <a:pt x="3801438" y="2495886"/>
                        </a:cubicBezTo>
                        <a:cubicBezTo>
                          <a:pt x="3821211" y="2771340"/>
                          <a:pt x="3808773" y="2858594"/>
                          <a:pt x="3801438" y="3193061"/>
                        </a:cubicBezTo>
                        <a:cubicBezTo>
                          <a:pt x="3794103" y="3527529"/>
                          <a:pt x="3833561" y="3703555"/>
                          <a:pt x="3801438" y="3939039"/>
                        </a:cubicBezTo>
                        <a:cubicBezTo>
                          <a:pt x="3769315" y="4174523"/>
                          <a:pt x="3826643" y="4636676"/>
                          <a:pt x="3801438" y="4880225"/>
                        </a:cubicBezTo>
                        <a:cubicBezTo>
                          <a:pt x="3594248" y="4907265"/>
                          <a:pt x="3301256" y="4910435"/>
                          <a:pt x="3167865" y="4880225"/>
                        </a:cubicBezTo>
                        <a:cubicBezTo>
                          <a:pt x="3034474" y="4850015"/>
                          <a:pt x="2827675" y="4899334"/>
                          <a:pt x="2610321" y="4880225"/>
                        </a:cubicBezTo>
                        <a:cubicBezTo>
                          <a:pt x="2392967" y="4861116"/>
                          <a:pt x="2194341" y="4873833"/>
                          <a:pt x="1976748" y="4880225"/>
                        </a:cubicBezTo>
                        <a:cubicBezTo>
                          <a:pt x="1759155" y="4886617"/>
                          <a:pt x="1515978" y="4882829"/>
                          <a:pt x="1267146" y="4880225"/>
                        </a:cubicBezTo>
                        <a:cubicBezTo>
                          <a:pt x="1018314" y="4877621"/>
                          <a:pt x="881792" y="4905970"/>
                          <a:pt x="633573" y="4880225"/>
                        </a:cubicBezTo>
                        <a:cubicBezTo>
                          <a:pt x="385354" y="4854480"/>
                          <a:pt x="250478" y="4856204"/>
                          <a:pt x="0" y="4880225"/>
                        </a:cubicBezTo>
                        <a:cubicBezTo>
                          <a:pt x="12511" y="4678774"/>
                          <a:pt x="19653" y="4573275"/>
                          <a:pt x="0" y="4280655"/>
                        </a:cubicBezTo>
                        <a:cubicBezTo>
                          <a:pt x="-19653" y="3988035"/>
                          <a:pt x="-7458" y="3880926"/>
                          <a:pt x="0" y="3632282"/>
                        </a:cubicBezTo>
                        <a:cubicBezTo>
                          <a:pt x="7458" y="3383638"/>
                          <a:pt x="-17858" y="3045360"/>
                          <a:pt x="0" y="2837502"/>
                        </a:cubicBezTo>
                        <a:cubicBezTo>
                          <a:pt x="17858" y="2629644"/>
                          <a:pt x="29675" y="2299264"/>
                          <a:pt x="0" y="2140327"/>
                        </a:cubicBezTo>
                        <a:cubicBezTo>
                          <a:pt x="-29675" y="1981391"/>
                          <a:pt x="8300" y="1641567"/>
                          <a:pt x="0" y="1491955"/>
                        </a:cubicBezTo>
                        <a:cubicBezTo>
                          <a:pt x="-8300" y="1342343"/>
                          <a:pt x="20954" y="1124038"/>
                          <a:pt x="0" y="941186"/>
                        </a:cubicBezTo>
                        <a:cubicBezTo>
                          <a:pt x="-20954" y="758334"/>
                          <a:pt x="-37139" y="2372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tIns="180000" rtlCol="0">
            <a:noAutofit/>
          </a:bodyPr>
          <a:lstStyle>
            <a:defPPr>
              <a:defRPr lang="fr-FR"/>
            </a:defPPr>
            <a:lvl1pPr indent="0">
              <a:spcAft>
                <a:spcPts val="600"/>
              </a:spcAft>
              <a:buFont typeface="+mj-lt"/>
              <a:buNone/>
              <a:defRPr>
                <a:latin typeface="Architects Daughter" pitchFamily="2" charset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noProof="0" dirty="0"/>
              <a:t>Présentiel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Chaque étape est « time-boxé », l’important est d’avancer, les points qui restent ouverts seront traités dans une seconde itération</a:t>
            </a:r>
            <a:endParaRPr lang="fr-FR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noProof="0" dirty="0"/>
          </a:p>
        </p:txBody>
      </p:sp>
      <p:sp>
        <p:nvSpPr>
          <p:cNvPr id="20" name="ZoneTexte 16">
            <a:extLst>
              <a:ext uri="{FF2B5EF4-FFF2-40B4-BE49-F238E27FC236}">
                <a16:creationId xmlns:a16="http://schemas.microsoft.com/office/drawing/2014/main" id="{89C68D26-3153-AFCB-42DE-DFE1F1F5C5A2}"/>
              </a:ext>
            </a:extLst>
          </p:cNvPr>
          <p:cNvSpPr txBox="1"/>
          <p:nvPr/>
        </p:nvSpPr>
        <p:spPr>
          <a:xfrm>
            <a:off x="6924178" y="2916825"/>
            <a:ext cx="1519413" cy="369332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pPr algn="r"/>
            <a:r>
              <a:rPr lang="fr-FR" sz="2400" b="1" noProof="0" dirty="0">
                <a:solidFill>
                  <a:srgbClr val="404040"/>
                </a:solidFill>
                <a:latin typeface="Architects Daughter" pitchFamily="2" charset="0"/>
              </a:rPr>
              <a:t>Règles</a:t>
            </a:r>
          </a:p>
        </p:txBody>
      </p:sp>
      <p:sp>
        <p:nvSpPr>
          <p:cNvPr id="21" name="Ellipse 17">
            <a:extLst>
              <a:ext uri="{FF2B5EF4-FFF2-40B4-BE49-F238E27FC236}">
                <a16:creationId xmlns:a16="http://schemas.microsoft.com/office/drawing/2014/main" id="{66E50367-2141-4783-FE10-FBC8046A03E7}"/>
              </a:ext>
            </a:extLst>
          </p:cNvPr>
          <p:cNvSpPr>
            <a:spLocks noChangeAspect="1"/>
          </p:cNvSpPr>
          <p:nvPr/>
        </p:nvSpPr>
        <p:spPr>
          <a:xfrm>
            <a:off x="6959311" y="2981627"/>
            <a:ext cx="307125" cy="252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05EED43-C0DC-5C98-26F6-B568878DCFA4}"/>
              </a:ext>
            </a:extLst>
          </p:cNvPr>
          <p:cNvSpPr txBox="1"/>
          <p:nvPr/>
        </p:nvSpPr>
        <p:spPr>
          <a:xfrm>
            <a:off x="372755" y="5381147"/>
            <a:ext cx="3181350" cy="107721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chitects Daughter" pitchFamily="2" charset="0"/>
              </a:rPr>
              <a:t>Big Picture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chitects Daughter" pitchFamily="2" charset="0"/>
              </a:rPr>
              <a:t>EventStorming</a:t>
            </a:r>
            <a:endParaRPr kumimoji="0" lang="fr-FR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chitects Daughter" pitchFamily="2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chitects Daughter" pitchFamily="2" charset="0"/>
              </a:rPr>
              <a:t>Domaine Fonctionnels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chitects Daughter" pitchFamily="2" charset="0"/>
              </a:rPr>
              <a:t>Message Flow Modeling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chitects Daughter" pitchFamily="2" charset="0"/>
              </a:rPr>
              <a:t>Bounded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chitects Daughter" pitchFamily="2" charset="0"/>
              </a:rPr>
              <a:t> </a:t>
            </a:r>
            <a:r>
              <a:rPr kumimoji="0" lang="fr-FR" sz="16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chitects Daughter" pitchFamily="2" charset="0"/>
              </a:rPr>
              <a:t>Context</a:t>
            </a:r>
            <a:r>
              <a:rPr kumimoji="0" lang="fr-FR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chitects Daughter" pitchFamily="2" charset="0"/>
              </a:rPr>
              <a:t> Canvas</a:t>
            </a:r>
          </a:p>
        </p:txBody>
      </p:sp>
    </p:spTree>
    <p:extLst>
      <p:ext uri="{BB962C8B-B14F-4D97-AF65-F5344CB8AC3E}">
        <p14:creationId xmlns:p14="http://schemas.microsoft.com/office/powerpoint/2010/main" val="3821859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5D0205-7096-831D-34DE-C0D8E28DD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99" y="115741"/>
            <a:ext cx="9795320" cy="579151"/>
          </a:xfrm>
        </p:spPr>
        <p:txBody>
          <a:bodyPr>
            <a:normAutofit/>
          </a:bodyPr>
          <a:lstStyle/>
          <a:p>
            <a:r>
              <a:rPr lang="fr-FR" noProof="0"/>
              <a:t>01 - Big Picture EventStorming</a:t>
            </a:r>
            <a:endParaRPr lang="fr-FR" noProof="0" dirty="0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ECD8F26-0B68-312F-47E7-4E454711B34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77297" y="1177925"/>
            <a:ext cx="5530791" cy="5292725"/>
          </a:xfrm>
        </p:spPr>
        <p:txBody>
          <a:bodyPr/>
          <a:lstStyle/>
          <a:p>
            <a:r>
              <a:rPr lang="fr-BE" noProof="0"/>
              <a:t>Introduction </a:t>
            </a:r>
            <a:r>
              <a:rPr lang="fr-BE"/>
              <a:t>par le facilitateur </a:t>
            </a:r>
            <a:r>
              <a:rPr lang="fr-BE" noProof="0"/>
              <a:t>(10’) </a:t>
            </a:r>
          </a:p>
          <a:p>
            <a:r>
              <a:rPr lang="fr-BE" noProof="0"/>
              <a:t>Création / présentation de la Big Picture (60’)</a:t>
            </a:r>
          </a:p>
          <a:p>
            <a:pPr lvl="1"/>
            <a:r>
              <a:rPr lang="fr-BE"/>
              <a:t>Présentation du processus métier global </a:t>
            </a:r>
          </a:p>
          <a:p>
            <a:pPr lvl="1"/>
            <a:r>
              <a:rPr lang="fr-BE" noProof="0"/>
              <a:t>Identification des événements clés du processus métier sur la timeline</a:t>
            </a:r>
          </a:p>
          <a:p>
            <a:pPr lvl="1"/>
            <a:r>
              <a:rPr lang="fr-BE"/>
              <a:t>Enrichissement (acteurs, règles, commandes)</a:t>
            </a:r>
            <a:endParaRPr lang="fr-BE" noProof="0"/>
          </a:p>
          <a:p>
            <a:r>
              <a:rPr lang="fr-BE" noProof="0"/>
              <a:t>Enrichissement de la Big Picture par l’équipe (20’)</a:t>
            </a:r>
            <a:endParaRPr lang="fr-BE" noProof="0" dirty="0"/>
          </a:p>
        </p:txBody>
      </p:sp>
      <p:sp>
        <p:nvSpPr>
          <p:cNvPr id="14" name="Espace réservé du contenu 13">
            <a:extLst>
              <a:ext uri="{FF2B5EF4-FFF2-40B4-BE49-F238E27FC236}">
                <a16:creationId xmlns:a16="http://schemas.microsoft.com/office/drawing/2014/main" id="{4A2F5691-7754-E6E3-50F0-D8C438BAFD37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212854" y="1177925"/>
            <a:ext cx="5548933" cy="2176219"/>
          </a:xfrm>
        </p:spPr>
        <p:txBody>
          <a:bodyPr/>
          <a:lstStyle/>
          <a:p>
            <a:r>
              <a:rPr lang="fr-FR" noProof="0" dirty="0"/>
              <a:t>Comprendre collectivement le fonctionnement global du domaine métier couvert par l’application monolithique, en modélisant les événements métier majeurs, les commandes et les acteurs.</a:t>
            </a:r>
          </a:p>
          <a:p>
            <a:r>
              <a:rPr lang="fr-FR" noProof="0" dirty="0"/>
              <a:t>L’atelier vise à partager une vision commune et à préparer les fondations pour l’identification des domaines fonctionnels.</a:t>
            </a:r>
          </a:p>
        </p:txBody>
      </p:sp>
      <p:sp>
        <p:nvSpPr>
          <p:cNvPr id="15" name="Espace réservé du contenu 14">
            <a:extLst>
              <a:ext uri="{FF2B5EF4-FFF2-40B4-BE49-F238E27FC236}">
                <a16:creationId xmlns:a16="http://schemas.microsoft.com/office/drawing/2014/main" id="{DE8D161A-F3C8-FFD2-F388-4FE0ACE6423C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11984" y="3915901"/>
            <a:ext cx="5522815" cy="2554749"/>
          </a:xfrm>
        </p:spPr>
        <p:txBody>
          <a:bodyPr/>
          <a:lstStyle/>
          <a:p>
            <a:r>
              <a:rPr lang="fr-FR" noProof="0"/>
              <a:t>Big Picture avec les events, commands et actors et optionnellement les policies et external systems</a:t>
            </a:r>
          </a:p>
          <a:p>
            <a:endParaRPr lang="fr-FR" noProof="0" dirty="0"/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3739D73B-23B9-D4F1-2C00-5E397FBD39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22754" y="251549"/>
            <a:ext cx="858405" cy="396000"/>
          </a:xfrm>
        </p:spPr>
        <p:txBody>
          <a:bodyPr/>
          <a:lstStyle/>
          <a:p>
            <a:r>
              <a:rPr lang="fr-FR" noProof="0"/>
              <a:t>90’</a:t>
            </a:r>
            <a:endParaRPr lang="fr-FR" noProof="0" dirty="0"/>
          </a:p>
        </p:txBody>
      </p:sp>
      <p:pic>
        <p:nvPicPr>
          <p:cNvPr id="16" name="Image 15">
            <a:extLst>
              <a:ext uri="{FF2B5EF4-FFF2-40B4-BE49-F238E27FC236}">
                <a16:creationId xmlns:a16="http://schemas.microsoft.com/office/drawing/2014/main" id="{C7EB873C-F6B3-33DC-D208-E199100384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8342" y="4816075"/>
            <a:ext cx="4641103" cy="17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72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D4246E8-9E73-6B6C-6EB7-33DF157D21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99" y="115741"/>
            <a:ext cx="9795320" cy="579151"/>
          </a:xfrm>
        </p:spPr>
        <p:txBody>
          <a:bodyPr>
            <a:normAutofit/>
          </a:bodyPr>
          <a:lstStyle/>
          <a:p>
            <a:r>
              <a:rPr lang="fr-FR" noProof="0" dirty="0"/>
              <a:t>02 - Domaine Fonctionnels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:a16="http://schemas.microsoft.com/office/drawing/2014/main" id="{17B7FA68-610C-DA28-361F-69E4DC2963B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77297" y="1177925"/>
            <a:ext cx="5530791" cy="5292725"/>
          </a:xfrm>
        </p:spPr>
        <p:txBody>
          <a:bodyPr/>
          <a:lstStyle/>
          <a:p>
            <a:r>
              <a:rPr lang="fr-FR" dirty="0"/>
              <a:t>Observation collective des clusters d'événements (30’)</a:t>
            </a:r>
          </a:p>
          <a:p>
            <a:pPr lvl="1"/>
            <a:r>
              <a:rPr lang="fr-FR" dirty="0"/>
              <a:t>Analyser ensemble les événements identifiés lors de l’</a:t>
            </a:r>
            <a:r>
              <a:rPr lang="fr-FR" dirty="0" err="1"/>
              <a:t>EventStorming</a:t>
            </a:r>
            <a:r>
              <a:rPr lang="fr-FR" dirty="0"/>
              <a:t> et repérer des regroupements naturels d'événements.</a:t>
            </a:r>
          </a:p>
          <a:p>
            <a:pPr lvl="1"/>
            <a:r>
              <a:rPr lang="fr-FR" dirty="0"/>
              <a:t>Discussion sur les dépendances, les interactions et les points de cohésion entre les événements.</a:t>
            </a:r>
          </a:p>
          <a:p>
            <a:r>
              <a:rPr lang="fr-FR" dirty="0"/>
              <a:t>Regroupement en domaines fonctionnels (15’)</a:t>
            </a:r>
          </a:p>
          <a:p>
            <a:pPr lvl="1"/>
            <a:r>
              <a:rPr lang="fr-FR" dirty="0"/>
              <a:t>Organiser les événements en clusters fonctionnels.</a:t>
            </a:r>
          </a:p>
          <a:p>
            <a:pPr lvl="1"/>
            <a:r>
              <a:rPr lang="fr-FR" dirty="0"/>
              <a:t>Définir des domaines fonctionnels qui serviront de base pour la création des </a:t>
            </a:r>
            <a:r>
              <a:rPr lang="fr-FR" dirty="0" err="1"/>
              <a:t>microservices</a:t>
            </a:r>
            <a:endParaRPr lang="en-US" dirty="0"/>
          </a:p>
        </p:txBody>
      </p:sp>
      <p:sp>
        <p:nvSpPr>
          <p:cNvPr id="11" name="Espace réservé du contenu 10">
            <a:extLst>
              <a:ext uri="{FF2B5EF4-FFF2-40B4-BE49-F238E27FC236}">
                <a16:creationId xmlns:a16="http://schemas.microsoft.com/office/drawing/2014/main" id="{B4A9521A-90FC-DDCB-51C3-75F74676FFF5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6212854" y="1177925"/>
            <a:ext cx="5548933" cy="2176219"/>
          </a:xfrm>
        </p:spPr>
        <p:txBody>
          <a:bodyPr/>
          <a:lstStyle/>
          <a:p>
            <a:r>
              <a:rPr lang="fr-FR" dirty="0"/>
              <a:t>Analyser le livrable de l’</a:t>
            </a:r>
            <a:r>
              <a:rPr lang="fr-FR" dirty="0" err="1"/>
              <a:t>EventStorming</a:t>
            </a:r>
            <a:r>
              <a:rPr lang="fr-FR" dirty="0"/>
              <a:t> (Big Picture) afin d’identifier des regroupements fonctionnels cohérents, qui serviront de base pour la définition des futurs </a:t>
            </a:r>
            <a:r>
              <a:rPr lang="fr-FR" dirty="0" err="1"/>
              <a:t>microservices</a:t>
            </a:r>
            <a:r>
              <a:rPr lang="fr-FR" dirty="0"/>
              <a:t>.</a:t>
            </a:r>
          </a:p>
          <a:p>
            <a:r>
              <a:rPr lang="fr-FR" dirty="0"/>
              <a:t>L’objectif est de faire émerger une vision modulaire du métier, structurée par les responsabilités et la cohésion des événements métier.</a:t>
            </a:r>
            <a:endParaRPr lang="en-US" dirty="0"/>
          </a:p>
        </p:txBody>
      </p:sp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65AD915F-B1CE-167F-2DA1-B0E58C319BD4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6211984" y="3915901"/>
            <a:ext cx="5522815" cy="2554749"/>
          </a:xfrm>
        </p:spPr>
        <p:txBody>
          <a:bodyPr/>
          <a:lstStyle/>
          <a:p>
            <a:r>
              <a:rPr lang="fr-FR" noProof="0" dirty="0"/>
              <a:t>La liste des grands domaines fonctionnels issus de la Big Picture</a:t>
            </a: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B3A19646-EED9-E3F0-F9A6-AE2E6AE90F1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22754" y="251549"/>
            <a:ext cx="858405" cy="396000"/>
          </a:xfrm>
        </p:spPr>
        <p:txBody>
          <a:bodyPr/>
          <a:lstStyle/>
          <a:p>
            <a:r>
              <a:rPr lang="en-US" dirty="0"/>
              <a:t>45’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EECDDD12-39F0-39A2-471F-C40520DBC3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3293" y="4606525"/>
            <a:ext cx="4588363" cy="172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043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A5D224A-14AE-648D-4C74-0477D869C4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99" y="115741"/>
            <a:ext cx="9795320" cy="579151"/>
          </a:xfrm>
        </p:spPr>
        <p:txBody>
          <a:bodyPr/>
          <a:lstStyle/>
          <a:p>
            <a:r>
              <a:rPr lang="fr-FR" noProof="0" dirty="0"/>
              <a:t>03 - Message Flow Modeling</a:t>
            </a:r>
          </a:p>
        </p:txBody>
      </p:sp>
      <p:sp>
        <p:nvSpPr>
          <p:cNvPr id="7" name="Espace réservé du contenu 6">
            <a:extLst>
              <a:ext uri="{FF2B5EF4-FFF2-40B4-BE49-F238E27FC236}">
                <a16:creationId xmlns:a16="http://schemas.microsoft.com/office/drawing/2014/main" id="{6435CFCD-5C10-F555-A830-ABD9738DE49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77297" y="1177925"/>
            <a:ext cx="5530791" cy="5292725"/>
          </a:xfrm>
        </p:spPr>
        <p:txBody>
          <a:bodyPr/>
          <a:lstStyle/>
          <a:p>
            <a:r>
              <a:rPr lang="fr-FR" dirty="0"/>
              <a:t>Définir / Rappeler les premiers candidats de </a:t>
            </a:r>
            <a:r>
              <a:rPr lang="fr-FR" dirty="0" err="1"/>
              <a:t>microservices</a:t>
            </a:r>
            <a:r>
              <a:rPr lang="fr-FR" dirty="0"/>
              <a:t> avec les domaines fonctionnels de l’étape #2 (10’)</a:t>
            </a:r>
          </a:p>
          <a:p>
            <a:r>
              <a:rPr lang="fr-FR" dirty="0"/>
              <a:t>Identification une liste de flux stratégiques (</a:t>
            </a:r>
            <a:r>
              <a:rPr lang="fr-BE" dirty="0"/>
              <a:t>scenarios ou use cases) sans les détailler, en donnant une simple description </a:t>
            </a:r>
            <a:r>
              <a:rPr lang="fr-FR" dirty="0"/>
              <a:t>(15’)</a:t>
            </a:r>
          </a:p>
          <a:p>
            <a:r>
              <a:rPr lang="fr-FR" dirty="0"/>
              <a:t>De façon itérative, pour chaque scénario (30’) :</a:t>
            </a:r>
            <a:endParaRPr lang="fr-BE" dirty="0"/>
          </a:p>
          <a:p>
            <a:pPr lvl="1"/>
            <a:r>
              <a:rPr lang="fr-FR" dirty="0"/>
              <a:t>Modélisation de chaque flux avec Message Flow Modeling</a:t>
            </a:r>
          </a:p>
          <a:p>
            <a:pPr lvl="1"/>
            <a:r>
              <a:rPr lang="fr-FR" b="1" dirty="0"/>
              <a:t>Question clé</a:t>
            </a:r>
            <a:r>
              <a:rPr lang="fr-FR" dirty="0"/>
              <a:t> : « la description de chaque </a:t>
            </a:r>
            <a:r>
              <a:rPr lang="fr-FR" i="1" dirty="0" err="1"/>
              <a:t>bounded</a:t>
            </a:r>
            <a:r>
              <a:rPr lang="fr-FR" i="1" dirty="0"/>
              <a:t> </a:t>
            </a:r>
            <a:r>
              <a:rPr lang="fr-FR" i="1" dirty="0" err="1"/>
              <a:t>context</a:t>
            </a:r>
            <a:r>
              <a:rPr lang="fr-FR" dirty="0"/>
              <a:t> est-elle alignée avec le rôle qu’il joue dans le </a:t>
            </a:r>
            <a:r>
              <a:rPr lang="fr-FR" i="1" dirty="0"/>
              <a:t>scénario</a:t>
            </a:r>
            <a:r>
              <a:rPr lang="fr-FR" dirty="0"/>
              <a:t>? ». Si ce n’est pas le cas, il est probable que le nommage ou les frontières du </a:t>
            </a:r>
            <a:r>
              <a:rPr lang="fr-FR" i="1" dirty="0" err="1"/>
              <a:t>bounded</a:t>
            </a:r>
            <a:r>
              <a:rPr lang="fr-FR" i="1" dirty="0"/>
              <a:t> </a:t>
            </a:r>
            <a:r>
              <a:rPr lang="fr-FR" i="1" dirty="0" err="1"/>
              <a:t>context</a:t>
            </a:r>
            <a:r>
              <a:rPr lang="fr-FR" dirty="0"/>
              <a:t> nécessitent une refonte</a:t>
            </a:r>
          </a:p>
          <a:p>
            <a:pPr lvl="1"/>
            <a:r>
              <a:rPr lang="fr-BE" dirty="0"/>
              <a:t>Identification de nouveaux candidats pour les </a:t>
            </a:r>
            <a:r>
              <a:rPr lang="fr-BE" dirty="0" err="1"/>
              <a:t>microservices</a:t>
            </a:r>
            <a:endParaRPr lang="fr-BE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8686C372-2660-5B4C-2BA5-24629E234A7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fr-FR" dirty="0"/>
              <a:t>Modéliser les interactions entre les différents </a:t>
            </a:r>
            <a:r>
              <a:rPr lang="fr-FR" dirty="0" err="1"/>
              <a:t>bounded</a:t>
            </a:r>
            <a:r>
              <a:rPr lang="fr-FR" dirty="0"/>
              <a:t> </a:t>
            </a:r>
            <a:r>
              <a:rPr lang="fr-FR" dirty="0" err="1"/>
              <a:t>contexts</a:t>
            </a:r>
            <a:r>
              <a:rPr lang="fr-FR" dirty="0"/>
              <a:t> en utilisant le Message Flow Modeling</a:t>
            </a:r>
          </a:p>
          <a:p>
            <a:r>
              <a:rPr lang="fr-FR" dirty="0"/>
              <a:t>Affiner les candidats des </a:t>
            </a:r>
            <a:r>
              <a:rPr lang="fr-FR" dirty="0" err="1"/>
              <a:t>microservices</a:t>
            </a:r>
            <a:r>
              <a:rPr lang="fr-FR" dirty="0"/>
              <a:t> grâce aux flux stratégiques</a:t>
            </a:r>
          </a:p>
          <a:p>
            <a:endParaRPr lang="en-US" dirty="0"/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239C5ABC-51FC-3D1A-2FD2-82D2124EA6C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FR" dirty="0"/>
              <a:t>Une cartographie des flux stratégiques et des </a:t>
            </a:r>
            <a:r>
              <a:rPr lang="fr-FR" dirty="0" err="1"/>
              <a:t>microservices</a:t>
            </a:r>
            <a:r>
              <a:rPr lang="fr-FR" dirty="0"/>
              <a:t> identifiés dans une série de Message Flow modeling</a:t>
            </a:r>
            <a:endParaRPr lang="en-US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34272A09-F7EC-8047-9AB3-ACA6966E211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22754" y="251549"/>
            <a:ext cx="858405" cy="396000"/>
          </a:xfrm>
        </p:spPr>
        <p:txBody>
          <a:bodyPr/>
          <a:lstStyle/>
          <a:p>
            <a:r>
              <a:rPr lang="en-US" dirty="0"/>
              <a:t>60’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30704A7-3E1C-43EE-CAD8-73252F1758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0438" y="4767263"/>
            <a:ext cx="2962275" cy="143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08557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11BB2FB-C54F-DD22-649D-581357534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8499" y="115741"/>
            <a:ext cx="9795320" cy="579151"/>
          </a:xfrm>
        </p:spPr>
        <p:txBody>
          <a:bodyPr/>
          <a:lstStyle/>
          <a:p>
            <a:r>
              <a:rPr lang="fr-FR" noProof="0" dirty="0"/>
              <a:t>04 - </a:t>
            </a:r>
            <a:r>
              <a:rPr lang="fr-FR" noProof="0" dirty="0" err="1"/>
              <a:t>Bounded</a:t>
            </a:r>
            <a:r>
              <a:rPr lang="fr-FR" noProof="0" dirty="0"/>
              <a:t> </a:t>
            </a:r>
            <a:r>
              <a:rPr lang="fr-FR" noProof="0" dirty="0" err="1"/>
              <a:t>Context</a:t>
            </a:r>
            <a:r>
              <a:rPr lang="fr-FR" noProof="0" dirty="0"/>
              <a:t> Canvas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F373223-2824-ADC3-C2F0-C5A87E12EB2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fr-FR" dirty="0"/>
              <a:t>Choix d’un </a:t>
            </a:r>
            <a:r>
              <a:rPr lang="fr-FR" dirty="0" err="1"/>
              <a:t>Bounded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 issu de l’étape précédente (</a:t>
            </a:r>
            <a:r>
              <a:rPr lang="fr-FR" dirty="0" err="1"/>
              <a:t>microservice</a:t>
            </a:r>
            <a:r>
              <a:rPr lang="fr-FR" dirty="0"/>
              <a:t> identifié) (5’)</a:t>
            </a:r>
          </a:p>
          <a:p>
            <a:r>
              <a:rPr lang="fr-FR" dirty="0"/>
              <a:t>Remplissage collaboratif du </a:t>
            </a:r>
            <a:r>
              <a:rPr lang="fr-FR" dirty="0" err="1"/>
              <a:t>Bounded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 Canvas (40’)</a:t>
            </a:r>
          </a:p>
          <a:p>
            <a:pPr lvl="1"/>
            <a:r>
              <a:rPr lang="fr-FR" dirty="0"/>
              <a:t>Description de la finalité et des responsabilités du contexte.</a:t>
            </a:r>
          </a:p>
          <a:p>
            <a:pPr lvl="1"/>
            <a:r>
              <a:rPr lang="fr-FR" dirty="0"/>
              <a:t>Identification des entrées (commandes, événements), des sorties (événements émis, </a:t>
            </a:r>
            <a:r>
              <a:rPr lang="fr-FR" dirty="0" err="1"/>
              <a:t>side</a:t>
            </a:r>
            <a:r>
              <a:rPr lang="fr-FR" dirty="0"/>
              <a:t> </a:t>
            </a:r>
            <a:r>
              <a:rPr lang="fr-FR" dirty="0" err="1"/>
              <a:t>effects</a:t>
            </a:r>
            <a:r>
              <a:rPr lang="fr-FR" dirty="0"/>
              <a:t>), et des acteurs impliqués. </a:t>
            </a:r>
          </a:p>
          <a:p>
            <a:pPr lvl="1"/>
            <a:r>
              <a:rPr lang="fr-FR" dirty="0"/>
              <a:t>Définition des règles métier, des invariants et des contraintes. </a:t>
            </a:r>
          </a:p>
          <a:p>
            <a:pPr lvl="1"/>
            <a:r>
              <a:rPr lang="fr-FR" dirty="0"/>
              <a:t>Identification des dépendances avec d’autres contextes ou systèmes externes.</a:t>
            </a:r>
          </a:p>
          <a:p>
            <a:r>
              <a:rPr lang="en-US" dirty="0"/>
              <a:t>Revue collective (15’)</a:t>
            </a:r>
          </a:p>
          <a:p>
            <a:pPr lvl="1"/>
            <a:r>
              <a:rPr lang="fr-FR" dirty="0"/>
              <a:t>Validation du </a:t>
            </a:r>
            <a:r>
              <a:rPr lang="fr-FR" dirty="0" err="1"/>
              <a:t>canvas</a:t>
            </a:r>
            <a:r>
              <a:rPr lang="fr-FR" dirty="0"/>
              <a:t> par l’ensemble de l’équipe.</a:t>
            </a:r>
          </a:p>
          <a:p>
            <a:pPr lvl="1"/>
            <a:r>
              <a:rPr lang="fr-FR" dirty="0"/>
              <a:t>Ajustements en fonction des retours et clarification des zones floues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AC8D55-E05B-0476-8376-771E250FF5F0}"/>
              </a:ext>
            </a:extLst>
          </p:cNvPr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fr-FR" dirty="0"/>
              <a:t>Clarifier et documenter les responsabilités, les interactions, les règles métier et les dépendances de chaque </a:t>
            </a:r>
            <a:r>
              <a:rPr lang="fr-FR" dirty="0" err="1"/>
              <a:t>microservice</a:t>
            </a:r>
            <a:r>
              <a:rPr lang="fr-FR" dirty="0"/>
              <a:t> (</a:t>
            </a:r>
            <a:r>
              <a:rPr lang="fr-FR" dirty="0" err="1"/>
              <a:t>Bounded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) dans un Canvas</a:t>
            </a:r>
          </a:p>
          <a:p>
            <a:r>
              <a:rPr lang="fr-FR" dirty="0"/>
              <a:t>Affiner les candidats des </a:t>
            </a:r>
            <a:r>
              <a:rPr lang="fr-FR" dirty="0" err="1"/>
              <a:t>microservices</a:t>
            </a:r>
            <a:r>
              <a:rPr lang="fr-FR" dirty="0"/>
              <a:t> grâce aux Canvas</a:t>
            </a:r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3E6D7EC-D9B3-7951-9846-194172C606FF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fr-FR" dirty="0"/>
              <a:t> Un </a:t>
            </a:r>
            <a:r>
              <a:rPr lang="fr-FR" dirty="0" err="1"/>
              <a:t>Bounded</a:t>
            </a:r>
            <a:r>
              <a:rPr lang="fr-FR" dirty="0"/>
              <a:t> </a:t>
            </a:r>
            <a:r>
              <a:rPr lang="fr-FR" dirty="0" err="1"/>
              <a:t>Context</a:t>
            </a:r>
            <a:r>
              <a:rPr lang="fr-FR" dirty="0"/>
              <a:t> Canvas complet pour chaque </a:t>
            </a:r>
            <a:r>
              <a:rPr lang="fr-FR" dirty="0" err="1"/>
              <a:t>microservice</a:t>
            </a:r>
            <a:r>
              <a:rPr lang="fr-FR" dirty="0"/>
              <a:t> identifié, servant de base à la conception, à l’implémentation et à la communication entre équipes.</a:t>
            </a:r>
            <a:endParaRPr lang="en-US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2A4F2E26-8FB4-2D7B-BE95-5E2563CD4AC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222754" y="251549"/>
            <a:ext cx="858405" cy="396000"/>
          </a:xfrm>
        </p:spPr>
        <p:txBody>
          <a:bodyPr/>
          <a:lstStyle/>
          <a:p>
            <a:r>
              <a:rPr lang="en-US" dirty="0"/>
              <a:t>60’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FA331DE-9165-C71E-D67B-A109898E596C}"/>
              </a:ext>
            </a:extLst>
          </p:cNvPr>
          <p:cNvGrpSpPr/>
          <p:nvPr/>
        </p:nvGrpSpPr>
        <p:grpSpPr>
          <a:xfrm>
            <a:off x="7981949" y="4928053"/>
            <a:ext cx="2028825" cy="1504044"/>
            <a:chOff x="7825427" y="4778563"/>
            <a:chExt cx="2452048" cy="1817795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8EFC7A7-1966-7F7C-884D-FA49489CF17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825427" y="4778563"/>
              <a:ext cx="2147248" cy="1512995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A6858666-BCAA-8159-0881-36A02FFCD01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77827" y="4930963"/>
              <a:ext cx="2147248" cy="1512995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2EE5672-F157-F892-BC43-4A3F99CDC70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130227" y="5083363"/>
              <a:ext cx="2147248" cy="151299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42726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76475F-E5D4-C122-1B4B-1BAD8E6D5B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928D68A6-3415-A187-CD76-CD4E37D2C5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5911" y="1104677"/>
            <a:ext cx="5456801" cy="53393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ZoneTexte 21">
            <a:extLst>
              <a:ext uri="{FF2B5EF4-FFF2-40B4-BE49-F238E27FC236}">
                <a16:creationId xmlns:a16="http://schemas.microsoft.com/office/drawing/2014/main" id="{7350C86D-4E5B-321D-63F6-0CC65B8A1706}"/>
              </a:ext>
            </a:extLst>
          </p:cNvPr>
          <p:cNvSpPr txBox="1"/>
          <p:nvPr/>
        </p:nvSpPr>
        <p:spPr>
          <a:xfrm>
            <a:off x="318499" y="169306"/>
            <a:ext cx="11707246" cy="492443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r>
              <a:rPr lang="fr-FR" sz="3200" b="1" i="1" noProof="0" dirty="0">
                <a:solidFill>
                  <a:schemeClr val="accent1"/>
                </a:solidFill>
                <a:latin typeface="Architects Daughter" pitchFamily="2" charset="0"/>
              </a:rPr>
              <a:t>Workshop Monolithe - AGENDA et RÈGLES globales</a:t>
            </a:r>
          </a:p>
        </p:txBody>
      </p:sp>
      <p:sp>
        <p:nvSpPr>
          <p:cNvPr id="4" name="ZoneTexte 6">
            <a:extLst>
              <a:ext uri="{FF2B5EF4-FFF2-40B4-BE49-F238E27FC236}">
                <a16:creationId xmlns:a16="http://schemas.microsoft.com/office/drawing/2014/main" id="{20E32487-6EDE-4DBE-1A87-21B4A63CB3C4}"/>
              </a:ext>
            </a:extLst>
          </p:cNvPr>
          <p:cNvSpPr txBox="1"/>
          <p:nvPr/>
        </p:nvSpPr>
        <p:spPr>
          <a:xfrm>
            <a:off x="318499" y="1024114"/>
            <a:ext cx="6272802" cy="5500511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1438"/>
                      <a:gd name="connsiteY0" fmla="*/ 0 h 4880225"/>
                      <a:gd name="connsiteX1" fmla="*/ 595559 w 3801438"/>
                      <a:gd name="connsiteY1" fmla="*/ 0 h 4880225"/>
                      <a:gd name="connsiteX2" fmla="*/ 1115088 w 3801438"/>
                      <a:gd name="connsiteY2" fmla="*/ 0 h 4880225"/>
                      <a:gd name="connsiteX3" fmla="*/ 1824690 w 3801438"/>
                      <a:gd name="connsiteY3" fmla="*/ 0 h 4880225"/>
                      <a:gd name="connsiteX4" fmla="*/ 2420249 w 3801438"/>
                      <a:gd name="connsiteY4" fmla="*/ 0 h 4880225"/>
                      <a:gd name="connsiteX5" fmla="*/ 3015807 w 3801438"/>
                      <a:gd name="connsiteY5" fmla="*/ 0 h 4880225"/>
                      <a:gd name="connsiteX6" fmla="*/ 3801438 w 3801438"/>
                      <a:gd name="connsiteY6" fmla="*/ 0 h 4880225"/>
                      <a:gd name="connsiteX7" fmla="*/ 3801438 w 3801438"/>
                      <a:gd name="connsiteY7" fmla="*/ 599571 h 4880225"/>
                      <a:gd name="connsiteX8" fmla="*/ 3801438 w 3801438"/>
                      <a:gd name="connsiteY8" fmla="*/ 1296745 h 4880225"/>
                      <a:gd name="connsiteX9" fmla="*/ 3801438 w 3801438"/>
                      <a:gd name="connsiteY9" fmla="*/ 1896316 h 4880225"/>
                      <a:gd name="connsiteX10" fmla="*/ 3801438 w 3801438"/>
                      <a:gd name="connsiteY10" fmla="*/ 2495886 h 4880225"/>
                      <a:gd name="connsiteX11" fmla="*/ 3801438 w 3801438"/>
                      <a:gd name="connsiteY11" fmla="*/ 3193061 h 4880225"/>
                      <a:gd name="connsiteX12" fmla="*/ 3801438 w 3801438"/>
                      <a:gd name="connsiteY12" fmla="*/ 3939039 h 4880225"/>
                      <a:gd name="connsiteX13" fmla="*/ 3801438 w 3801438"/>
                      <a:gd name="connsiteY13" fmla="*/ 4880225 h 4880225"/>
                      <a:gd name="connsiteX14" fmla="*/ 3167865 w 3801438"/>
                      <a:gd name="connsiteY14" fmla="*/ 4880225 h 4880225"/>
                      <a:gd name="connsiteX15" fmla="*/ 2610321 w 3801438"/>
                      <a:gd name="connsiteY15" fmla="*/ 4880225 h 4880225"/>
                      <a:gd name="connsiteX16" fmla="*/ 1976748 w 3801438"/>
                      <a:gd name="connsiteY16" fmla="*/ 4880225 h 4880225"/>
                      <a:gd name="connsiteX17" fmla="*/ 1267146 w 3801438"/>
                      <a:gd name="connsiteY17" fmla="*/ 4880225 h 4880225"/>
                      <a:gd name="connsiteX18" fmla="*/ 633573 w 3801438"/>
                      <a:gd name="connsiteY18" fmla="*/ 4880225 h 4880225"/>
                      <a:gd name="connsiteX19" fmla="*/ 0 w 3801438"/>
                      <a:gd name="connsiteY19" fmla="*/ 4880225 h 4880225"/>
                      <a:gd name="connsiteX20" fmla="*/ 0 w 3801438"/>
                      <a:gd name="connsiteY20" fmla="*/ 4280655 h 4880225"/>
                      <a:gd name="connsiteX21" fmla="*/ 0 w 3801438"/>
                      <a:gd name="connsiteY21" fmla="*/ 3632282 h 4880225"/>
                      <a:gd name="connsiteX22" fmla="*/ 0 w 3801438"/>
                      <a:gd name="connsiteY22" fmla="*/ 2837502 h 4880225"/>
                      <a:gd name="connsiteX23" fmla="*/ 0 w 3801438"/>
                      <a:gd name="connsiteY23" fmla="*/ 2140327 h 4880225"/>
                      <a:gd name="connsiteX24" fmla="*/ 0 w 3801438"/>
                      <a:gd name="connsiteY24" fmla="*/ 1491955 h 4880225"/>
                      <a:gd name="connsiteX25" fmla="*/ 0 w 3801438"/>
                      <a:gd name="connsiteY25" fmla="*/ 941186 h 4880225"/>
                      <a:gd name="connsiteX26" fmla="*/ 0 w 3801438"/>
                      <a:gd name="connsiteY26" fmla="*/ 0 h 4880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3801438" h="4880225" extrusionOk="0">
                        <a:moveTo>
                          <a:pt x="0" y="0"/>
                        </a:moveTo>
                        <a:cubicBezTo>
                          <a:pt x="224225" y="6856"/>
                          <a:pt x="441376" y="-9917"/>
                          <a:pt x="595559" y="0"/>
                        </a:cubicBezTo>
                        <a:cubicBezTo>
                          <a:pt x="749742" y="9917"/>
                          <a:pt x="984067" y="1658"/>
                          <a:pt x="1115088" y="0"/>
                        </a:cubicBezTo>
                        <a:cubicBezTo>
                          <a:pt x="1246109" y="-1658"/>
                          <a:pt x="1566585" y="-23908"/>
                          <a:pt x="1824690" y="0"/>
                        </a:cubicBezTo>
                        <a:cubicBezTo>
                          <a:pt x="2082795" y="23908"/>
                          <a:pt x="2202466" y="-471"/>
                          <a:pt x="2420249" y="0"/>
                        </a:cubicBezTo>
                        <a:cubicBezTo>
                          <a:pt x="2638032" y="471"/>
                          <a:pt x="2826974" y="13671"/>
                          <a:pt x="3015807" y="0"/>
                        </a:cubicBezTo>
                        <a:cubicBezTo>
                          <a:pt x="3204640" y="-13671"/>
                          <a:pt x="3507066" y="19114"/>
                          <a:pt x="3801438" y="0"/>
                        </a:cubicBezTo>
                        <a:cubicBezTo>
                          <a:pt x="3797496" y="190505"/>
                          <a:pt x="3807836" y="439426"/>
                          <a:pt x="3801438" y="599571"/>
                        </a:cubicBezTo>
                        <a:cubicBezTo>
                          <a:pt x="3795040" y="759716"/>
                          <a:pt x="3788372" y="1123931"/>
                          <a:pt x="3801438" y="1296745"/>
                        </a:cubicBezTo>
                        <a:cubicBezTo>
                          <a:pt x="3814504" y="1469559"/>
                          <a:pt x="3789596" y="1715141"/>
                          <a:pt x="3801438" y="1896316"/>
                        </a:cubicBezTo>
                        <a:cubicBezTo>
                          <a:pt x="3813280" y="2077491"/>
                          <a:pt x="3781666" y="2220432"/>
                          <a:pt x="3801438" y="2495886"/>
                        </a:cubicBezTo>
                        <a:cubicBezTo>
                          <a:pt x="3821211" y="2771340"/>
                          <a:pt x="3808773" y="2858594"/>
                          <a:pt x="3801438" y="3193061"/>
                        </a:cubicBezTo>
                        <a:cubicBezTo>
                          <a:pt x="3794103" y="3527529"/>
                          <a:pt x="3833561" y="3703555"/>
                          <a:pt x="3801438" y="3939039"/>
                        </a:cubicBezTo>
                        <a:cubicBezTo>
                          <a:pt x="3769315" y="4174523"/>
                          <a:pt x="3826643" y="4636676"/>
                          <a:pt x="3801438" y="4880225"/>
                        </a:cubicBezTo>
                        <a:cubicBezTo>
                          <a:pt x="3594248" y="4907265"/>
                          <a:pt x="3301256" y="4910435"/>
                          <a:pt x="3167865" y="4880225"/>
                        </a:cubicBezTo>
                        <a:cubicBezTo>
                          <a:pt x="3034474" y="4850015"/>
                          <a:pt x="2827675" y="4899334"/>
                          <a:pt x="2610321" y="4880225"/>
                        </a:cubicBezTo>
                        <a:cubicBezTo>
                          <a:pt x="2392967" y="4861116"/>
                          <a:pt x="2194341" y="4873833"/>
                          <a:pt x="1976748" y="4880225"/>
                        </a:cubicBezTo>
                        <a:cubicBezTo>
                          <a:pt x="1759155" y="4886617"/>
                          <a:pt x="1515978" y="4882829"/>
                          <a:pt x="1267146" y="4880225"/>
                        </a:cubicBezTo>
                        <a:cubicBezTo>
                          <a:pt x="1018314" y="4877621"/>
                          <a:pt x="881792" y="4905970"/>
                          <a:pt x="633573" y="4880225"/>
                        </a:cubicBezTo>
                        <a:cubicBezTo>
                          <a:pt x="385354" y="4854480"/>
                          <a:pt x="250478" y="4856204"/>
                          <a:pt x="0" y="4880225"/>
                        </a:cubicBezTo>
                        <a:cubicBezTo>
                          <a:pt x="12511" y="4678774"/>
                          <a:pt x="19653" y="4573275"/>
                          <a:pt x="0" y="4280655"/>
                        </a:cubicBezTo>
                        <a:cubicBezTo>
                          <a:pt x="-19653" y="3988035"/>
                          <a:pt x="-7458" y="3880926"/>
                          <a:pt x="0" y="3632282"/>
                        </a:cubicBezTo>
                        <a:cubicBezTo>
                          <a:pt x="7458" y="3383638"/>
                          <a:pt x="-17858" y="3045360"/>
                          <a:pt x="0" y="2837502"/>
                        </a:cubicBezTo>
                        <a:cubicBezTo>
                          <a:pt x="17858" y="2629644"/>
                          <a:pt x="29675" y="2299264"/>
                          <a:pt x="0" y="2140327"/>
                        </a:cubicBezTo>
                        <a:cubicBezTo>
                          <a:pt x="-29675" y="1981391"/>
                          <a:pt x="8300" y="1641567"/>
                          <a:pt x="0" y="1491955"/>
                        </a:cubicBezTo>
                        <a:cubicBezTo>
                          <a:pt x="-8300" y="1342343"/>
                          <a:pt x="20954" y="1124038"/>
                          <a:pt x="0" y="941186"/>
                        </a:cubicBezTo>
                        <a:cubicBezTo>
                          <a:pt x="-20954" y="758334"/>
                          <a:pt x="-37139" y="2372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tIns="324000" rtlCol="0">
            <a:noAutofit/>
          </a:bodyPr>
          <a:lstStyle>
            <a:defPPr>
              <a:defRPr lang="fr-FR"/>
            </a:defPPr>
            <a:lvl1pPr indent="0">
              <a:spcAft>
                <a:spcPts val="600"/>
              </a:spcAft>
              <a:buFont typeface="+mj-lt"/>
              <a:buNone/>
              <a:defRPr>
                <a:latin typeface="Architects Daughter" pitchFamily="2" charset="0"/>
              </a:defRPr>
            </a:lvl1pPr>
          </a:lstStyle>
          <a:p>
            <a:pPr marL="342900" indent="-342900">
              <a:buFont typeface="+mj-lt"/>
              <a:buAutoNum type="arabicPeriod"/>
            </a:pPr>
            <a:endParaRPr lang="fr-FR" sz="1600" noProof="0" dirty="0"/>
          </a:p>
        </p:txBody>
      </p:sp>
      <p:sp>
        <p:nvSpPr>
          <p:cNvPr id="5" name="ZoneTexte 5">
            <a:extLst>
              <a:ext uri="{FF2B5EF4-FFF2-40B4-BE49-F238E27FC236}">
                <a16:creationId xmlns:a16="http://schemas.microsoft.com/office/drawing/2014/main" id="{0F8D9562-A9A2-36C1-631B-BD4F8E2B24F3}"/>
              </a:ext>
            </a:extLst>
          </p:cNvPr>
          <p:cNvSpPr txBox="1"/>
          <p:nvPr/>
        </p:nvSpPr>
        <p:spPr>
          <a:xfrm>
            <a:off x="665993" y="839449"/>
            <a:ext cx="1518690" cy="369332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pPr algn="r"/>
            <a:r>
              <a:rPr lang="fr-FR" sz="2400" b="1" noProof="0" dirty="0">
                <a:solidFill>
                  <a:srgbClr val="404040"/>
                </a:solidFill>
                <a:latin typeface="Architects Daughter" pitchFamily="2" charset="0"/>
              </a:rPr>
              <a:t>Agenda</a:t>
            </a:r>
          </a:p>
        </p:txBody>
      </p:sp>
      <p:sp>
        <p:nvSpPr>
          <p:cNvPr id="11" name="Ellipse 9">
            <a:extLst>
              <a:ext uri="{FF2B5EF4-FFF2-40B4-BE49-F238E27FC236}">
                <a16:creationId xmlns:a16="http://schemas.microsoft.com/office/drawing/2014/main" id="{472512D3-9C9C-2CCA-F093-4CBC094D4FFA}"/>
              </a:ext>
            </a:extLst>
          </p:cNvPr>
          <p:cNvSpPr>
            <a:spLocks noChangeAspect="1"/>
          </p:cNvSpPr>
          <p:nvPr/>
        </p:nvSpPr>
        <p:spPr>
          <a:xfrm>
            <a:off x="704093" y="904251"/>
            <a:ext cx="307125" cy="252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12" name="ZoneTexte 14">
            <a:extLst>
              <a:ext uri="{FF2B5EF4-FFF2-40B4-BE49-F238E27FC236}">
                <a16:creationId xmlns:a16="http://schemas.microsoft.com/office/drawing/2014/main" id="{3CD97B10-7F86-2036-4DAB-54199376243C}"/>
              </a:ext>
            </a:extLst>
          </p:cNvPr>
          <p:cNvSpPr txBox="1"/>
          <p:nvPr/>
        </p:nvSpPr>
        <p:spPr>
          <a:xfrm>
            <a:off x="6781044" y="1030251"/>
            <a:ext cx="5244702" cy="1760574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1438"/>
                      <a:gd name="connsiteY0" fmla="*/ 0 h 4880225"/>
                      <a:gd name="connsiteX1" fmla="*/ 595559 w 3801438"/>
                      <a:gd name="connsiteY1" fmla="*/ 0 h 4880225"/>
                      <a:gd name="connsiteX2" fmla="*/ 1115088 w 3801438"/>
                      <a:gd name="connsiteY2" fmla="*/ 0 h 4880225"/>
                      <a:gd name="connsiteX3" fmla="*/ 1824690 w 3801438"/>
                      <a:gd name="connsiteY3" fmla="*/ 0 h 4880225"/>
                      <a:gd name="connsiteX4" fmla="*/ 2420249 w 3801438"/>
                      <a:gd name="connsiteY4" fmla="*/ 0 h 4880225"/>
                      <a:gd name="connsiteX5" fmla="*/ 3015807 w 3801438"/>
                      <a:gd name="connsiteY5" fmla="*/ 0 h 4880225"/>
                      <a:gd name="connsiteX6" fmla="*/ 3801438 w 3801438"/>
                      <a:gd name="connsiteY6" fmla="*/ 0 h 4880225"/>
                      <a:gd name="connsiteX7" fmla="*/ 3801438 w 3801438"/>
                      <a:gd name="connsiteY7" fmla="*/ 599571 h 4880225"/>
                      <a:gd name="connsiteX8" fmla="*/ 3801438 w 3801438"/>
                      <a:gd name="connsiteY8" fmla="*/ 1296745 h 4880225"/>
                      <a:gd name="connsiteX9" fmla="*/ 3801438 w 3801438"/>
                      <a:gd name="connsiteY9" fmla="*/ 1896316 h 4880225"/>
                      <a:gd name="connsiteX10" fmla="*/ 3801438 w 3801438"/>
                      <a:gd name="connsiteY10" fmla="*/ 2495886 h 4880225"/>
                      <a:gd name="connsiteX11" fmla="*/ 3801438 w 3801438"/>
                      <a:gd name="connsiteY11" fmla="*/ 3193061 h 4880225"/>
                      <a:gd name="connsiteX12" fmla="*/ 3801438 w 3801438"/>
                      <a:gd name="connsiteY12" fmla="*/ 3939039 h 4880225"/>
                      <a:gd name="connsiteX13" fmla="*/ 3801438 w 3801438"/>
                      <a:gd name="connsiteY13" fmla="*/ 4880225 h 4880225"/>
                      <a:gd name="connsiteX14" fmla="*/ 3167865 w 3801438"/>
                      <a:gd name="connsiteY14" fmla="*/ 4880225 h 4880225"/>
                      <a:gd name="connsiteX15" fmla="*/ 2610321 w 3801438"/>
                      <a:gd name="connsiteY15" fmla="*/ 4880225 h 4880225"/>
                      <a:gd name="connsiteX16" fmla="*/ 1976748 w 3801438"/>
                      <a:gd name="connsiteY16" fmla="*/ 4880225 h 4880225"/>
                      <a:gd name="connsiteX17" fmla="*/ 1267146 w 3801438"/>
                      <a:gd name="connsiteY17" fmla="*/ 4880225 h 4880225"/>
                      <a:gd name="connsiteX18" fmla="*/ 633573 w 3801438"/>
                      <a:gd name="connsiteY18" fmla="*/ 4880225 h 4880225"/>
                      <a:gd name="connsiteX19" fmla="*/ 0 w 3801438"/>
                      <a:gd name="connsiteY19" fmla="*/ 4880225 h 4880225"/>
                      <a:gd name="connsiteX20" fmla="*/ 0 w 3801438"/>
                      <a:gd name="connsiteY20" fmla="*/ 4280655 h 4880225"/>
                      <a:gd name="connsiteX21" fmla="*/ 0 w 3801438"/>
                      <a:gd name="connsiteY21" fmla="*/ 3632282 h 4880225"/>
                      <a:gd name="connsiteX22" fmla="*/ 0 w 3801438"/>
                      <a:gd name="connsiteY22" fmla="*/ 2837502 h 4880225"/>
                      <a:gd name="connsiteX23" fmla="*/ 0 w 3801438"/>
                      <a:gd name="connsiteY23" fmla="*/ 2140327 h 4880225"/>
                      <a:gd name="connsiteX24" fmla="*/ 0 w 3801438"/>
                      <a:gd name="connsiteY24" fmla="*/ 1491955 h 4880225"/>
                      <a:gd name="connsiteX25" fmla="*/ 0 w 3801438"/>
                      <a:gd name="connsiteY25" fmla="*/ 941186 h 4880225"/>
                      <a:gd name="connsiteX26" fmla="*/ 0 w 3801438"/>
                      <a:gd name="connsiteY26" fmla="*/ 0 h 4880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3801438" h="4880225" extrusionOk="0">
                        <a:moveTo>
                          <a:pt x="0" y="0"/>
                        </a:moveTo>
                        <a:cubicBezTo>
                          <a:pt x="224225" y="6856"/>
                          <a:pt x="441376" y="-9917"/>
                          <a:pt x="595559" y="0"/>
                        </a:cubicBezTo>
                        <a:cubicBezTo>
                          <a:pt x="749742" y="9917"/>
                          <a:pt x="984067" y="1658"/>
                          <a:pt x="1115088" y="0"/>
                        </a:cubicBezTo>
                        <a:cubicBezTo>
                          <a:pt x="1246109" y="-1658"/>
                          <a:pt x="1566585" y="-23908"/>
                          <a:pt x="1824690" y="0"/>
                        </a:cubicBezTo>
                        <a:cubicBezTo>
                          <a:pt x="2082795" y="23908"/>
                          <a:pt x="2202466" y="-471"/>
                          <a:pt x="2420249" y="0"/>
                        </a:cubicBezTo>
                        <a:cubicBezTo>
                          <a:pt x="2638032" y="471"/>
                          <a:pt x="2826974" y="13671"/>
                          <a:pt x="3015807" y="0"/>
                        </a:cubicBezTo>
                        <a:cubicBezTo>
                          <a:pt x="3204640" y="-13671"/>
                          <a:pt x="3507066" y="19114"/>
                          <a:pt x="3801438" y="0"/>
                        </a:cubicBezTo>
                        <a:cubicBezTo>
                          <a:pt x="3797496" y="190505"/>
                          <a:pt x="3807836" y="439426"/>
                          <a:pt x="3801438" y="599571"/>
                        </a:cubicBezTo>
                        <a:cubicBezTo>
                          <a:pt x="3795040" y="759716"/>
                          <a:pt x="3788372" y="1123931"/>
                          <a:pt x="3801438" y="1296745"/>
                        </a:cubicBezTo>
                        <a:cubicBezTo>
                          <a:pt x="3814504" y="1469559"/>
                          <a:pt x="3789596" y="1715141"/>
                          <a:pt x="3801438" y="1896316"/>
                        </a:cubicBezTo>
                        <a:cubicBezTo>
                          <a:pt x="3813280" y="2077491"/>
                          <a:pt x="3781666" y="2220432"/>
                          <a:pt x="3801438" y="2495886"/>
                        </a:cubicBezTo>
                        <a:cubicBezTo>
                          <a:pt x="3821211" y="2771340"/>
                          <a:pt x="3808773" y="2858594"/>
                          <a:pt x="3801438" y="3193061"/>
                        </a:cubicBezTo>
                        <a:cubicBezTo>
                          <a:pt x="3794103" y="3527529"/>
                          <a:pt x="3833561" y="3703555"/>
                          <a:pt x="3801438" y="3939039"/>
                        </a:cubicBezTo>
                        <a:cubicBezTo>
                          <a:pt x="3769315" y="4174523"/>
                          <a:pt x="3826643" y="4636676"/>
                          <a:pt x="3801438" y="4880225"/>
                        </a:cubicBezTo>
                        <a:cubicBezTo>
                          <a:pt x="3594248" y="4907265"/>
                          <a:pt x="3301256" y="4910435"/>
                          <a:pt x="3167865" y="4880225"/>
                        </a:cubicBezTo>
                        <a:cubicBezTo>
                          <a:pt x="3034474" y="4850015"/>
                          <a:pt x="2827675" y="4899334"/>
                          <a:pt x="2610321" y="4880225"/>
                        </a:cubicBezTo>
                        <a:cubicBezTo>
                          <a:pt x="2392967" y="4861116"/>
                          <a:pt x="2194341" y="4873833"/>
                          <a:pt x="1976748" y="4880225"/>
                        </a:cubicBezTo>
                        <a:cubicBezTo>
                          <a:pt x="1759155" y="4886617"/>
                          <a:pt x="1515978" y="4882829"/>
                          <a:pt x="1267146" y="4880225"/>
                        </a:cubicBezTo>
                        <a:cubicBezTo>
                          <a:pt x="1018314" y="4877621"/>
                          <a:pt x="881792" y="4905970"/>
                          <a:pt x="633573" y="4880225"/>
                        </a:cubicBezTo>
                        <a:cubicBezTo>
                          <a:pt x="385354" y="4854480"/>
                          <a:pt x="250478" y="4856204"/>
                          <a:pt x="0" y="4880225"/>
                        </a:cubicBezTo>
                        <a:cubicBezTo>
                          <a:pt x="12511" y="4678774"/>
                          <a:pt x="19653" y="4573275"/>
                          <a:pt x="0" y="4280655"/>
                        </a:cubicBezTo>
                        <a:cubicBezTo>
                          <a:pt x="-19653" y="3988035"/>
                          <a:pt x="-7458" y="3880926"/>
                          <a:pt x="0" y="3632282"/>
                        </a:cubicBezTo>
                        <a:cubicBezTo>
                          <a:pt x="7458" y="3383638"/>
                          <a:pt x="-17858" y="3045360"/>
                          <a:pt x="0" y="2837502"/>
                        </a:cubicBezTo>
                        <a:cubicBezTo>
                          <a:pt x="17858" y="2629644"/>
                          <a:pt x="29675" y="2299264"/>
                          <a:pt x="0" y="2140327"/>
                        </a:cubicBezTo>
                        <a:cubicBezTo>
                          <a:pt x="-29675" y="1981391"/>
                          <a:pt x="8300" y="1641567"/>
                          <a:pt x="0" y="1491955"/>
                        </a:cubicBezTo>
                        <a:cubicBezTo>
                          <a:pt x="-8300" y="1342343"/>
                          <a:pt x="20954" y="1124038"/>
                          <a:pt x="0" y="941186"/>
                        </a:cubicBezTo>
                        <a:cubicBezTo>
                          <a:pt x="-20954" y="758334"/>
                          <a:pt x="-37139" y="2372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tIns="180000" rtlCol="0">
            <a:noAutofit/>
          </a:bodyPr>
          <a:lstStyle>
            <a:defPPr>
              <a:defRPr lang="fr-FR"/>
            </a:defPPr>
            <a:lvl1pPr indent="0">
              <a:spcAft>
                <a:spcPts val="600"/>
              </a:spcAft>
              <a:buFont typeface="+mj-lt"/>
              <a:buNone/>
              <a:defRPr>
                <a:latin typeface="Architects Daughter" pitchFamily="2" charset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noProof="0" dirty="0"/>
              <a:t>Le métier,  Business </a:t>
            </a:r>
            <a:r>
              <a:rPr lang="fr-FR" sz="1600" noProof="0" dirty="0" err="1"/>
              <a:t>analyst</a:t>
            </a:r>
            <a:r>
              <a:rPr lang="fr-FR" sz="1600" noProof="0" dirty="0"/>
              <a:t> - </a:t>
            </a:r>
            <a:r>
              <a:rPr lang="fr-FR" sz="1600" dirty="0"/>
              <a:t>Apporter la connaissance des processus métier réels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/>
              <a:t>Dev seniors, architecte, tech lead – Apporter le savoir faire en matière de software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/>
              <a:t>Facilitateur - Animer et cadrer l’atelier</a:t>
            </a:r>
            <a:endParaRPr lang="fr-FR" sz="1600" noProof="0" dirty="0"/>
          </a:p>
        </p:txBody>
      </p:sp>
      <p:sp>
        <p:nvSpPr>
          <p:cNvPr id="13" name="ZoneTexte 7">
            <a:extLst>
              <a:ext uri="{FF2B5EF4-FFF2-40B4-BE49-F238E27FC236}">
                <a16:creationId xmlns:a16="http://schemas.microsoft.com/office/drawing/2014/main" id="{E1CD038C-5EE0-DDD1-4B2F-9863B1243AD4}"/>
              </a:ext>
            </a:extLst>
          </p:cNvPr>
          <p:cNvSpPr txBox="1"/>
          <p:nvPr/>
        </p:nvSpPr>
        <p:spPr>
          <a:xfrm>
            <a:off x="6930956" y="839449"/>
            <a:ext cx="1484924" cy="369332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pPr algn="r"/>
            <a:r>
              <a:rPr lang="fr-FR" sz="2400" b="1" noProof="0" dirty="0">
                <a:solidFill>
                  <a:srgbClr val="404040"/>
                </a:solidFill>
                <a:latin typeface="Architects Daughter" pitchFamily="2" charset="0"/>
              </a:rPr>
              <a:t>Rôles</a:t>
            </a:r>
          </a:p>
        </p:txBody>
      </p:sp>
      <p:sp>
        <p:nvSpPr>
          <p:cNvPr id="14" name="Ellipse 8">
            <a:extLst>
              <a:ext uri="{FF2B5EF4-FFF2-40B4-BE49-F238E27FC236}">
                <a16:creationId xmlns:a16="http://schemas.microsoft.com/office/drawing/2014/main" id="{F6384DC4-0A69-2E39-2E8D-BD2E74B83E6B}"/>
              </a:ext>
            </a:extLst>
          </p:cNvPr>
          <p:cNvSpPr>
            <a:spLocks noChangeAspect="1"/>
          </p:cNvSpPr>
          <p:nvPr/>
        </p:nvSpPr>
        <p:spPr>
          <a:xfrm>
            <a:off x="7003195" y="904251"/>
            <a:ext cx="307125" cy="252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  <p:sp>
        <p:nvSpPr>
          <p:cNvPr id="19" name="ZoneTexte 15">
            <a:extLst>
              <a:ext uri="{FF2B5EF4-FFF2-40B4-BE49-F238E27FC236}">
                <a16:creationId xmlns:a16="http://schemas.microsoft.com/office/drawing/2014/main" id="{9A4A51B8-51B1-D982-B8AF-E34C403DA291}"/>
              </a:ext>
            </a:extLst>
          </p:cNvPr>
          <p:cNvSpPr txBox="1"/>
          <p:nvPr/>
        </p:nvSpPr>
        <p:spPr>
          <a:xfrm>
            <a:off x="6781044" y="3107627"/>
            <a:ext cx="5244701" cy="3416998"/>
          </a:xfrm>
          <a:prstGeom prst="rect">
            <a:avLst/>
          </a:prstGeom>
          <a:noFill/>
          <a:ln w="31750">
            <a:solidFill>
              <a:schemeClr val="tx1">
                <a:lumMod val="75000"/>
                <a:lumOff val="25000"/>
              </a:schemeClr>
            </a:solidFill>
            <a:prstDash val="sysDot"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801438"/>
                      <a:gd name="connsiteY0" fmla="*/ 0 h 4880225"/>
                      <a:gd name="connsiteX1" fmla="*/ 595559 w 3801438"/>
                      <a:gd name="connsiteY1" fmla="*/ 0 h 4880225"/>
                      <a:gd name="connsiteX2" fmla="*/ 1115088 w 3801438"/>
                      <a:gd name="connsiteY2" fmla="*/ 0 h 4880225"/>
                      <a:gd name="connsiteX3" fmla="*/ 1824690 w 3801438"/>
                      <a:gd name="connsiteY3" fmla="*/ 0 h 4880225"/>
                      <a:gd name="connsiteX4" fmla="*/ 2420249 w 3801438"/>
                      <a:gd name="connsiteY4" fmla="*/ 0 h 4880225"/>
                      <a:gd name="connsiteX5" fmla="*/ 3015807 w 3801438"/>
                      <a:gd name="connsiteY5" fmla="*/ 0 h 4880225"/>
                      <a:gd name="connsiteX6" fmla="*/ 3801438 w 3801438"/>
                      <a:gd name="connsiteY6" fmla="*/ 0 h 4880225"/>
                      <a:gd name="connsiteX7" fmla="*/ 3801438 w 3801438"/>
                      <a:gd name="connsiteY7" fmla="*/ 599571 h 4880225"/>
                      <a:gd name="connsiteX8" fmla="*/ 3801438 w 3801438"/>
                      <a:gd name="connsiteY8" fmla="*/ 1296745 h 4880225"/>
                      <a:gd name="connsiteX9" fmla="*/ 3801438 w 3801438"/>
                      <a:gd name="connsiteY9" fmla="*/ 1896316 h 4880225"/>
                      <a:gd name="connsiteX10" fmla="*/ 3801438 w 3801438"/>
                      <a:gd name="connsiteY10" fmla="*/ 2495886 h 4880225"/>
                      <a:gd name="connsiteX11" fmla="*/ 3801438 w 3801438"/>
                      <a:gd name="connsiteY11" fmla="*/ 3193061 h 4880225"/>
                      <a:gd name="connsiteX12" fmla="*/ 3801438 w 3801438"/>
                      <a:gd name="connsiteY12" fmla="*/ 3939039 h 4880225"/>
                      <a:gd name="connsiteX13" fmla="*/ 3801438 w 3801438"/>
                      <a:gd name="connsiteY13" fmla="*/ 4880225 h 4880225"/>
                      <a:gd name="connsiteX14" fmla="*/ 3167865 w 3801438"/>
                      <a:gd name="connsiteY14" fmla="*/ 4880225 h 4880225"/>
                      <a:gd name="connsiteX15" fmla="*/ 2610321 w 3801438"/>
                      <a:gd name="connsiteY15" fmla="*/ 4880225 h 4880225"/>
                      <a:gd name="connsiteX16" fmla="*/ 1976748 w 3801438"/>
                      <a:gd name="connsiteY16" fmla="*/ 4880225 h 4880225"/>
                      <a:gd name="connsiteX17" fmla="*/ 1267146 w 3801438"/>
                      <a:gd name="connsiteY17" fmla="*/ 4880225 h 4880225"/>
                      <a:gd name="connsiteX18" fmla="*/ 633573 w 3801438"/>
                      <a:gd name="connsiteY18" fmla="*/ 4880225 h 4880225"/>
                      <a:gd name="connsiteX19" fmla="*/ 0 w 3801438"/>
                      <a:gd name="connsiteY19" fmla="*/ 4880225 h 4880225"/>
                      <a:gd name="connsiteX20" fmla="*/ 0 w 3801438"/>
                      <a:gd name="connsiteY20" fmla="*/ 4280655 h 4880225"/>
                      <a:gd name="connsiteX21" fmla="*/ 0 w 3801438"/>
                      <a:gd name="connsiteY21" fmla="*/ 3632282 h 4880225"/>
                      <a:gd name="connsiteX22" fmla="*/ 0 w 3801438"/>
                      <a:gd name="connsiteY22" fmla="*/ 2837502 h 4880225"/>
                      <a:gd name="connsiteX23" fmla="*/ 0 w 3801438"/>
                      <a:gd name="connsiteY23" fmla="*/ 2140327 h 4880225"/>
                      <a:gd name="connsiteX24" fmla="*/ 0 w 3801438"/>
                      <a:gd name="connsiteY24" fmla="*/ 1491955 h 4880225"/>
                      <a:gd name="connsiteX25" fmla="*/ 0 w 3801438"/>
                      <a:gd name="connsiteY25" fmla="*/ 941186 h 4880225"/>
                      <a:gd name="connsiteX26" fmla="*/ 0 w 3801438"/>
                      <a:gd name="connsiteY26" fmla="*/ 0 h 4880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3801438" h="4880225" extrusionOk="0">
                        <a:moveTo>
                          <a:pt x="0" y="0"/>
                        </a:moveTo>
                        <a:cubicBezTo>
                          <a:pt x="224225" y="6856"/>
                          <a:pt x="441376" y="-9917"/>
                          <a:pt x="595559" y="0"/>
                        </a:cubicBezTo>
                        <a:cubicBezTo>
                          <a:pt x="749742" y="9917"/>
                          <a:pt x="984067" y="1658"/>
                          <a:pt x="1115088" y="0"/>
                        </a:cubicBezTo>
                        <a:cubicBezTo>
                          <a:pt x="1246109" y="-1658"/>
                          <a:pt x="1566585" y="-23908"/>
                          <a:pt x="1824690" y="0"/>
                        </a:cubicBezTo>
                        <a:cubicBezTo>
                          <a:pt x="2082795" y="23908"/>
                          <a:pt x="2202466" y="-471"/>
                          <a:pt x="2420249" y="0"/>
                        </a:cubicBezTo>
                        <a:cubicBezTo>
                          <a:pt x="2638032" y="471"/>
                          <a:pt x="2826974" y="13671"/>
                          <a:pt x="3015807" y="0"/>
                        </a:cubicBezTo>
                        <a:cubicBezTo>
                          <a:pt x="3204640" y="-13671"/>
                          <a:pt x="3507066" y="19114"/>
                          <a:pt x="3801438" y="0"/>
                        </a:cubicBezTo>
                        <a:cubicBezTo>
                          <a:pt x="3797496" y="190505"/>
                          <a:pt x="3807836" y="439426"/>
                          <a:pt x="3801438" y="599571"/>
                        </a:cubicBezTo>
                        <a:cubicBezTo>
                          <a:pt x="3795040" y="759716"/>
                          <a:pt x="3788372" y="1123931"/>
                          <a:pt x="3801438" y="1296745"/>
                        </a:cubicBezTo>
                        <a:cubicBezTo>
                          <a:pt x="3814504" y="1469559"/>
                          <a:pt x="3789596" y="1715141"/>
                          <a:pt x="3801438" y="1896316"/>
                        </a:cubicBezTo>
                        <a:cubicBezTo>
                          <a:pt x="3813280" y="2077491"/>
                          <a:pt x="3781666" y="2220432"/>
                          <a:pt x="3801438" y="2495886"/>
                        </a:cubicBezTo>
                        <a:cubicBezTo>
                          <a:pt x="3821211" y="2771340"/>
                          <a:pt x="3808773" y="2858594"/>
                          <a:pt x="3801438" y="3193061"/>
                        </a:cubicBezTo>
                        <a:cubicBezTo>
                          <a:pt x="3794103" y="3527529"/>
                          <a:pt x="3833561" y="3703555"/>
                          <a:pt x="3801438" y="3939039"/>
                        </a:cubicBezTo>
                        <a:cubicBezTo>
                          <a:pt x="3769315" y="4174523"/>
                          <a:pt x="3826643" y="4636676"/>
                          <a:pt x="3801438" y="4880225"/>
                        </a:cubicBezTo>
                        <a:cubicBezTo>
                          <a:pt x="3594248" y="4907265"/>
                          <a:pt x="3301256" y="4910435"/>
                          <a:pt x="3167865" y="4880225"/>
                        </a:cubicBezTo>
                        <a:cubicBezTo>
                          <a:pt x="3034474" y="4850015"/>
                          <a:pt x="2827675" y="4899334"/>
                          <a:pt x="2610321" y="4880225"/>
                        </a:cubicBezTo>
                        <a:cubicBezTo>
                          <a:pt x="2392967" y="4861116"/>
                          <a:pt x="2194341" y="4873833"/>
                          <a:pt x="1976748" y="4880225"/>
                        </a:cubicBezTo>
                        <a:cubicBezTo>
                          <a:pt x="1759155" y="4886617"/>
                          <a:pt x="1515978" y="4882829"/>
                          <a:pt x="1267146" y="4880225"/>
                        </a:cubicBezTo>
                        <a:cubicBezTo>
                          <a:pt x="1018314" y="4877621"/>
                          <a:pt x="881792" y="4905970"/>
                          <a:pt x="633573" y="4880225"/>
                        </a:cubicBezTo>
                        <a:cubicBezTo>
                          <a:pt x="385354" y="4854480"/>
                          <a:pt x="250478" y="4856204"/>
                          <a:pt x="0" y="4880225"/>
                        </a:cubicBezTo>
                        <a:cubicBezTo>
                          <a:pt x="12511" y="4678774"/>
                          <a:pt x="19653" y="4573275"/>
                          <a:pt x="0" y="4280655"/>
                        </a:cubicBezTo>
                        <a:cubicBezTo>
                          <a:pt x="-19653" y="3988035"/>
                          <a:pt x="-7458" y="3880926"/>
                          <a:pt x="0" y="3632282"/>
                        </a:cubicBezTo>
                        <a:cubicBezTo>
                          <a:pt x="7458" y="3383638"/>
                          <a:pt x="-17858" y="3045360"/>
                          <a:pt x="0" y="2837502"/>
                        </a:cubicBezTo>
                        <a:cubicBezTo>
                          <a:pt x="17858" y="2629644"/>
                          <a:pt x="29675" y="2299264"/>
                          <a:pt x="0" y="2140327"/>
                        </a:cubicBezTo>
                        <a:cubicBezTo>
                          <a:pt x="-29675" y="1981391"/>
                          <a:pt x="8300" y="1641567"/>
                          <a:pt x="0" y="1491955"/>
                        </a:cubicBezTo>
                        <a:cubicBezTo>
                          <a:pt x="-8300" y="1342343"/>
                          <a:pt x="20954" y="1124038"/>
                          <a:pt x="0" y="941186"/>
                        </a:cubicBezTo>
                        <a:cubicBezTo>
                          <a:pt x="-20954" y="758334"/>
                          <a:pt x="-37139" y="237223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None/>
                  </ask:type>
                </ask:lineSketchStyleProps>
              </a:ext>
            </a:extLst>
          </a:ln>
        </p:spPr>
        <p:txBody>
          <a:bodyPr wrap="square" tIns="180000" rtlCol="0">
            <a:noAutofit/>
          </a:bodyPr>
          <a:lstStyle>
            <a:defPPr>
              <a:defRPr lang="fr-FR"/>
            </a:defPPr>
            <a:lvl1pPr indent="0">
              <a:spcAft>
                <a:spcPts val="600"/>
              </a:spcAft>
              <a:buFont typeface="+mj-lt"/>
              <a:buNone/>
              <a:defRPr>
                <a:latin typeface="Architects Daughter" pitchFamily="2" charset="0"/>
              </a:defRPr>
            </a:lvl1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noProof="0" dirty="0"/>
              <a:t>Présentiel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Chaque étape est « time-boxé », l’important est d’avancer, les points qui restent ouverts seront traités dans une seconde itération</a:t>
            </a:r>
            <a:endParaRPr lang="fr-FR" noProof="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noProof="0" dirty="0"/>
          </a:p>
        </p:txBody>
      </p:sp>
      <p:sp>
        <p:nvSpPr>
          <p:cNvPr id="20" name="ZoneTexte 16">
            <a:extLst>
              <a:ext uri="{FF2B5EF4-FFF2-40B4-BE49-F238E27FC236}">
                <a16:creationId xmlns:a16="http://schemas.microsoft.com/office/drawing/2014/main" id="{89C68D26-3153-AFCB-42DE-DFE1F1F5C5A2}"/>
              </a:ext>
            </a:extLst>
          </p:cNvPr>
          <p:cNvSpPr txBox="1"/>
          <p:nvPr/>
        </p:nvSpPr>
        <p:spPr>
          <a:xfrm>
            <a:off x="6924178" y="2916825"/>
            <a:ext cx="1519413" cy="369332"/>
          </a:xfrm>
          <a:prstGeom prst="rect">
            <a:avLst/>
          </a:prstGeom>
          <a:solidFill>
            <a:schemeClr val="bg1"/>
          </a:solidFill>
        </p:spPr>
        <p:txBody>
          <a:bodyPr wrap="square" tIns="0" bIns="0" rtlCol="0">
            <a:spAutoFit/>
          </a:bodyPr>
          <a:lstStyle/>
          <a:p>
            <a:pPr algn="r"/>
            <a:r>
              <a:rPr lang="fr-FR" sz="2400" b="1" noProof="0" dirty="0">
                <a:solidFill>
                  <a:srgbClr val="404040"/>
                </a:solidFill>
                <a:latin typeface="Architects Daughter" pitchFamily="2" charset="0"/>
              </a:rPr>
              <a:t>Règles</a:t>
            </a:r>
          </a:p>
        </p:txBody>
      </p:sp>
      <p:sp>
        <p:nvSpPr>
          <p:cNvPr id="21" name="Ellipse 17">
            <a:extLst>
              <a:ext uri="{FF2B5EF4-FFF2-40B4-BE49-F238E27FC236}">
                <a16:creationId xmlns:a16="http://schemas.microsoft.com/office/drawing/2014/main" id="{66E50367-2141-4783-FE10-FBC8046A03E7}"/>
              </a:ext>
            </a:extLst>
          </p:cNvPr>
          <p:cNvSpPr>
            <a:spLocks noChangeAspect="1"/>
          </p:cNvSpPr>
          <p:nvPr/>
        </p:nvSpPr>
        <p:spPr>
          <a:xfrm>
            <a:off x="6959311" y="2981627"/>
            <a:ext cx="307125" cy="2520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99491906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722</Words>
  <Application>Microsoft Office PowerPoint</Application>
  <PresentationFormat>Widescreen</PresentationFormat>
  <Paragraphs>69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Architects Daughter</vt:lpstr>
      <vt:lpstr>Arial</vt:lpstr>
      <vt:lpstr>Thème Office</vt:lpstr>
      <vt:lpstr>PowerPoint Presentation</vt:lpstr>
      <vt:lpstr>01 - Big Picture EventStorming</vt:lpstr>
      <vt:lpstr>02 - Domaine Fonctionnels</vt:lpstr>
      <vt:lpstr>03 - Message Flow Modeling</vt:lpstr>
      <vt:lpstr>04 - Bounded Context Canvas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Lionel Coquin</dc:creator>
  <cp:lastModifiedBy>Lionel Coquin</cp:lastModifiedBy>
  <cp:revision>28</cp:revision>
  <dcterms:created xsi:type="dcterms:W3CDTF">2025-05-31T14:27:22Z</dcterms:created>
  <dcterms:modified xsi:type="dcterms:W3CDTF">2025-06-03T14:51:42Z</dcterms:modified>
</cp:coreProperties>
</file>

<file path=docProps/thumbnail.jpeg>
</file>